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99" r:id="rId2"/>
    <p:sldId id="543" r:id="rId3"/>
    <p:sldId id="301" r:id="rId4"/>
    <p:sldId id="546" r:id="rId5"/>
    <p:sldId id="547" r:id="rId6"/>
    <p:sldId id="305" r:id="rId7"/>
    <p:sldId id="306" r:id="rId8"/>
    <p:sldId id="551" r:id="rId9"/>
    <p:sldId id="552" r:id="rId10"/>
    <p:sldId id="307" r:id="rId11"/>
    <p:sldId id="554" r:id="rId12"/>
    <p:sldId id="555" r:id="rId13"/>
    <p:sldId id="556" r:id="rId14"/>
    <p:sldId id="560" r:id="rId15"/>
    <p:sldId id="561" r:id="rId16"/>
    <p:sldId id="563" r:id="rId17"/>
    <p:sldId id="559" r:id="rId18"/>
    <p:sldId id="557" r:id="rId19"/>
    <p:sldId id="558" r:id="rId20"/>
    <p:sldId id="539" r:id="rId21"/>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2">
          <p15:clr>
            <a:srgbClr val="A4A3A4"/>
          </p15:clr>
        </p15:guide>
        <p15:guide id="2" pos="12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AF8"/>
    <a:srgbClr val="3EBEAD"/>
    <a:srgbClr val="FF5100"/>
    <a:srgbClr val="000000"/>
    <a:srgbClr val="F1F1F1"/>
    <a:srgbClr val="0199FF"/>
    <a:srgbClr val="00143F"/>
    <a:srgbClr val="E6E6E6"/>
    <a:srgbClr val="C0504D"/>
    <a:srgbClr val="D4E6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72" autoAdjust="0"/>
    <p:restoredTop sz="83188"/>
  </p:normalViewPr>
  <p:slideViewPr>
    <p:cSldViewPr snapToGrid="0" snapToObjects="1">
      <p:cViewPr>
        <p:scale>
          <a:sx n="66" d="100"/>
          <a:sy n="66" d="100"/>
        </p:scale>
        <p:origin x="45" y="594"/>
      </p:cViewPr>
      <p:guideLst>
        <p:guide orient="horz" pos="1142"/>
        <p:guide pos="1248"/>
      </p:guideLst>
    </p:cSldViewPr>
  </p:slideViewPr>
  <p:outlineViewPr>
    <p:cViewPr>
      <p:scale>
        <a:sx n="33" d="100"/>
        <a:sy n="33" d="100"/>
      </p:scale>
      <p:origin x="0" y="-699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A0A01149-B8AC-3641-95C4-6FEB1113B4E0}" type="datetimeFigureOut">
              <a:rPr lang="en-US" smtClean="0"/>
              <a:t>5/23/2016</a:t>
            </a:fld>
            <a:endParaRPr lang="en-US"/>
          </a:p>
        </p:txBody>
      </p:sp>
      <p:sp>
        <p:nvSpPr>
          <p:cNvPr id="4" name="Footer Placeholder 3"/>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7D11A31E-3F38-A444-A5E5-8B94286A4432}" type="slidenum">
              <a:rPr lang="en-US" smtClean="0"/>
              <a:t>‹#›</a:t>
            </a:fld>
            <a:endParaRPr lang="en-US"/>
          </a:p>
        </p:txBody>
      </p:sp>
    </p:spTree>
    <p:extLst>
      <p:ext uri="{BB962C8B-B14F-4D97-AF65-F5344CB8AC3E}">
        <p14:creationId xmlns:p14="http://schemas.microsoft.com/office/powerpoint/2010/main" val="180923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D4021DD6-A023-5449-8385-9B712DABEB7B}" type="datetimeFigureOut">
              <a:rPr lang="de-DE" smtClean="0"/>
              <a:t>23.05.2016</a:t>
            </a:fld>
            <a:endParaRPr lang="de-DE"/>
          </a:p>
        </p:txBody>
      </p:sp>
      <p:sp>
        <p:nvSpPr>
          <p:cNvPr id="4" name="Folienbildplatzhalt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de-DE"/>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2D91B2A-A7FA-3D48-9D84-006A1B63308D}" type="slidenum">
              <a:rPr lang="de-DE" smtClean="0"/>
              <a:t>‹#›</a:t>
            </a:fld>
            <a:endParaRPr lang="de-DE"/>
          </a:p>
        </p:txBody>
      </p:sp>
    </p:spTree>
    <p:extLst>
      <p:ext uri="{BB962C8B-B14F-4D97-AF65-F5344CB8AC3E}">
        <p14:creationId xmlns:p14="http://schemas.microsoft.com/office/powerpoint/2010/main" val="28094221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Challenges</a:t>
            </a:r>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Introduce self</a:t>
            </a:r>
          </a:p>
          <a:p>
            <a:r>
              <a:rPr lang="en-US" sz="1200" kern="1200" baseline="0" dirty="0" err="1" smtClean="0">
                <a:solidFill>
                  <a:schemeClr val="tx1"/>
                </a:solidFill>
                <a:effectLst/>
                <a:latin typeface="+mn-lt"/>
                <a:ea typeface="+mn-ea"/>
                <a:cs typeface="+mn-cs"/>
              </a:rPr>
              <a:t>Alphago</a:t>
            </a:r>
            <a:r>
              <a:rPr lang="en-US" sz="1200" kern="1200" baseline="0" dirty="0" smtClean="0">
                <a:solidFill>
                  <a:schemeClr val="tx1"/>
                </a:solidFill>
                <a:effectLst/>
                <a:latin typeface="+mn-lt"/>
                <a:ea typeface="+mn-ea"/>
                <a:cs typeface="+mn-cs"/>
              </a:rPr>
              <a:t> impressive but requires heavy compute.</a:t>
            </a:r>
          </a:p>
          <a:p>
            <a:r>
              <a:rPr lang="en-US" sz="1200" kern="1200" baseline="0" dirty="0" smtClean="0">
                <a:solidFill>
                  <a:schemeClr val="tx1"/>
                </a:solidFill>
                <a:effectLst/>
                <a:latin typeface="+mn-lt"/>
                <a:ea typeface="+mn-ea"/>
                <a:cs typeface="+mn-cs"/>
              </a:rPr>
              <a:t>More games of go than any human</a:t>
            </a:r>
          </a:p>
          <a:p>
            <a:r>
              <a:rPr lang="en-US" sz="1200" kern="1200" baseline="0" dirty="0" smtClean="0">
                <a:solidFill>
                  <a:schemeClr val="tx1"/>
                </a:solidFill>
                <a:effectLst/>
                <a:latin typeface="+mn-lt"/>
                <a:ea typeface="+mn-ea"/>
                <a:cs typeface="+mn-cs"/>
              </a:rPr>
              <a:t>And yet still Lee managed to win a match. </a:t>
            </a:r>
          </a:p>
          <a:p>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D91B2A-A7FA-3D48-9D84-006A1B63308D}" type="slidenum">
              <a:rPr lang="de-DE" smtClean="0"/>
              <a:t>1</a:t>
            </a:fld>
            <a:endParaRPr lang="de-DE"/>
          </a:p>
        </p:txBody>
      </p:sp>
    </p:spTree>
    <p:extLst>
      <p:ext uri="{BB962C8B-B14F-4D97-AF65-F5344CB8AC3E}">
        <p14:creationId xmlns:p14="http://schemas.microsoft.com/office/powerpoint/2010/main" val="57207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54B759-A09B-4544-A224-0A6725F74F8C}" type="slidenum">
              <a:rPr lang="en-US" smtClean="0"/>
              <a:t>13</a:t>
            </a:fld>
            <a:endParaRPr lang="en-US"/>
          </a:p>
        </p:txBody>
      </p:sp>
    </p:spTree>
    <p:extLst>
      <p:ext uri="{BB962C8B-B14F-4D97-AF65-F5344CB8AC3E}">
        <p14:creationId xmlns:p14="http://schemas.microsoft.com/office/powerpoint/2010/main" val="3493170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274638"/>
            <a:ext cx="8323263" cy="4683125"/>
          </a:xfrm>
        </p:spPr>
      </p:sp>
      <p:sp>
        <p:nvSpPr>
          <p:cNvPr id="3" name="Notes Placeholder 2"/>
          <p:cNvSpPr>
            <a:spLocks noGrp="1"/>
          </p:cNvSpPr>
          <p:nvPr>
            <p:ph type="body" idx="1"/>
          </p:nvPr>
        </p:nvSpPr>
        <p:spPr/>
        <p:txBody>
          <a:bodyPr/>
          <a:lstStyle/>
          <a:p>
            <a:r>
              <a:rPr lang="en-US" dirty="0" smtClean="0"/>
              <a:t>Thank you.</a:t>
            </a:r>
            <a:endParaRPr lang="en-US" dirty="0"/>
          </a:p>
        </p:txBody>
      </p:sp>
    </p:spTree>
    <p:extLst>
      <p:ext uri="{BB962C8B-B14F-4D97-AF65-F5344CB8AC3E}">
        <p14:creationId xmlns:p14="http://schemas.microsoft.com/office/powerpoint/2010/main" val="1002765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Superhuman performances are being</a:t>
            </a:r>
            <a:r>
              <a:rPr lang="en-US" sz="1200" kern="1200" baseline="0" dirty="0" smtClean="0">
                <a:solidFill>
                  <a:schemeClr val="tx1"/>
                </a:solidFill>
                <a:effectLst/>
                <a:latin typeface="+mn-lt"/>
                <a:ea typeface="+mn-ea"/>
                <a:cs typeface="+mn-cs"/>
              </a:rPr>
              <a:t> driven by ML</a:t>
            </a:r>
          </a:p>
          <a:p>
            <a:r>
              <a:rPr lang="en-US" sz="1200" kern="1200" baseline="0" dirty="0" smtClean="0">
                <a:solidFill>
                  <a:schemeClr val="tx1"/>
                </a:solidFill>
                <a:effectLst/>
                <a:latin typeface="+mn-lt"/>
                <a:ea typeface="+mn-ea"/>
                <a:cs typeface="+mn-cs"/>
              </a:rPr>
              <a:t>Vision, Speech, Translation</a:t>
            </a:r>
          </a:p>
          <a:p>
            <a:r>
              <a:rPr lang="en-US" sz="1200" kern="1200" dirty="0" smtClean="0">
                <a:solidFill>
                  <a:schemeClr val="tx1"/>
                </a:solidFill>
                <a:effectLst/>
                <a:latin typeface="+mn-lt"/>
                <a:ea typeface="+mn-ea"/>
                <a:cs typeface="+mn-cs"/>
              </a:rPr>
              <a:t>Lots of process, but driven by availability of data.</a:t>
            </a:r>
          </a:p>
          <a:p>
            <a:r>
              <a:rPr lang="en-US" sz="1200" kern="1200" dirty="0" smtClean="0">
                <a:solidFill>
                  <a:schemeClr val="tx1"/>
                </a:solidFill>
                <a:effectLst/>
                <a:latin typeface="+mn-lt"/>
                <a:ea typeface="+mn-ea"/>
                <a:cs typeface="+mn-cs"/>
              </a:rPr>
              <a:t>Methodologies have not progressed a great deal since late 1990s</a:t>
            </a: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2</a:t>
            </a:fld>
            <a:endParaRPr lang="en-US"/>
          </a:p>
        </p:txBody>
      </p:sp>
    </p:spTree>
    <p:extLst>
      <p:ext uri="{BB962C8B-B14F-4D97-AF65-F5344CB8AC3E}">
        <p14:creationId xmlns:p14="http://schemas.microsoft.com/office/powerpoint/2010/main" val="1947536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Historical Analogy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Thomas </a:t>
            </a:r>
            <a:r>
              <a:rPr lang="en-US" sz="1200" dirty="0" err="1" smtClean="0">
                <a:effectLst/>
                <a:latin typeface="Cambria" panose="02040503050406030204" pitchFamily="18" charset="0"/>
                <a:ea typeface="Cambria" panose="02040503050406030204" pitchFamily="18" charset="0"/>
                <a:cs typeface="Times New Roman" panose="02020603050405020304" pitchFamily="18" charset="0"/>
              </a:rPr>
              <a:t>Newcomen</a:t>
            </a:r>
            <a:r>
              <a:rPr lang="en-US" sz="1200" baseline="0" dirty="0" smtClean="0">
                <a:effectLst/>
                <a:latin typeface="Cambria" panose="02040503050406030204" pitchFamily="18" charset="0"/>
                <a:ea typeface="Cambria" panose="02040503050406030204" pitchFamily="18" charset="0"/>
                <a:cs typeface="Times New Roman" panose="02020603050405020304" pitchFamily="18" charset="0"/>
              </a:rPr>
              <a:t> South West England</a:t>
            </a:r>
            <a:endParaRPr lang="en-US" sz="1200" dirty="0" smtClean="0">
              <a:effectLst/>
              <a:latin typeface="Cambria" panose="02040503050406030204" pitchFamily="18" charset="0"/>
              <a:ea typeface="Cambria" panose="020405030504060302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Cambria" panose="02040503050406030204" pitchFamily="18" charset="0"/>
                <a:ea typeface="Cambria" panose="02040503050406030204" pitchFamily="18" charset="0"/>
                <a:cs typeface="Times New Roman" panose="02020603050405020304" pitchFamily="18" charset="0"/>
              </a:rPr>
              <a:t>1712 Steam</a:t>
            </a:r>
            <a:r>
              <a:rPr lang="en-US" sz="1200" baseline="0" dirty="0" smtClean="0">
                <a:effectLst/>
                <a:latin typeface="Cambria" panose="02040503050406030204" pitchFamily="18" charset="0"/>
                <a:ea typeface="Cambria" panose="02040503050406030204" pitchFamily="18" charset="0"/>
                <a:cs typeface="Times New Roman" panose="02020603050405020304" pitchFamily="18" charset="0"/>
              </a:rPr>
              <a:t> Engine</a:t>
            </a: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3</a:t>
            </a:fld>
            <a:endParaRPr lang="en-US"/>
          </a:p>
        </p:txBody>
      </p:sp>
    </p:spTree>
    <p:extLst>
      <p:ext uri="{BB962C8B-B14F-4D97-AF65-F5344CB8AC3E}">
        <p14:creationId xmlns:p14="http://schemas.microsoft.com/office/powerpoint/2010/main" val="865364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4</a:t>
            </a:fld>
            <a:endParaRPr lang="en-US"/>
          </a:p>
        </p:txBody>
      </p:sp>
    </p:spTree>
    <p:extLst>
      <p:ext uri="{BB962C8B-B14F-4D97-AF65-F5344CB8AC3E}">
        <p14:creationId xmlns:p14="http://schemas.microsoft.com/office/powerpoint/2010/main" val="51371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James Watt Separate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Condensor</a:t>
            </a:r>
            <a:r>
              <a:rPr lang="en-GB" sz="1200" kern="1200" baseline="0" dirty="0" smtClean="0">
                <a:solidFill>
                  <a:schemeClr val="tx1"/>
                </a:solidFill>
                <a:effectLst/>
                <a:latin typeface="+mn-lt"/>
                <a:ea typeface="+mn-ea"/>
                <a:cs typeface="+mn-cs"/>
              </a:rPr>
              <a:t> 1760s</a:t>
            </a:r>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5</a:t>
            </a:fld>
            <a:endParaRPr lang="en-US"/>
          </a:p>
        </p:txBody>
      </p:sp>
    </p:spTree>
    <p:extLst>
      <p:ext uri="{BB962C8B-B14F-4D97-AF65-F5344CB8AC3E}">
        <p14:creationId xmlns:p14="http://schemas.microsoft.com/office/powerpoint/2010/main" val="124278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Modern Inference Engine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120 million parameters, 1 billion images, near human performance</a:t>
            </a:r>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6</a:t>
            </a:fld>
            <a:endParaRPr lang="en-US"/>
          </a:p>
        </p:txBody>
      </p:sp>
    </p:spTree>
    <p:extLst>
      <p:ext uri="{BB962C8B-B14F-4D97-AF65-F5344CB8AC3E}">
        <p14:creationId xmlns:p14="http://schemas.microsoft.com/office/powerpoint/2010/main" val="1256504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Internal structure of the machine like layers of pins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Initial state of machine.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Moving pins around to fix </a:t>
            </a:r>
            <a:endParaRPr lang="en-US"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7</a:t>
            </a:fld>
            <a:endParaRPr lang="en-US"/>
          </a:p>
        </p:txBody>
      </p:sp>
    </p:spTree>
    <p:extLst>
      <p:ext uri="{BB962C8B-B14F-4D97-AF65-F5344CB8AC3E}">
        <p14:creationId xmlns:p14="http://schemas.microsoft.com/office/powerpoint/2010/main" val="583882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possible paths!</a:t>
            </a:r>
            <a:endParaRPr lang="en-GB" dirty="0"/>
          </a:p>
        </p:txBody>
      </p:sp>
      <p:sp>
        <p:nvSpPr>
          <p:cNvPr id="4" name="Slide Number Placeholder 3"/>
          <p:cNvSpPr>
            <a:spLocks noGrp="1"/>
          </p:cNvSpPr>
          <p:nvPr>
            <p:ph type="sldNum" sz="quarter" idx="10"/>
          </p:nvPr>
        </p:nvSpPr>
        <p:spPr/>
        <p:txBody>
          <a:bodyPr/>
          <a:lstStyle/>
          <a:p>
            <a:fld id="{6F8ACA12-4318-44B4-98BB-556A71094F8D}" type="slidenum">
              <a:rPr lang="en-US" smtClean="0"/>
              <a:t>10</a:t>
            </a:fld>
            <a:endParaRPr lang="en-US"/>
          </a:p>
        </p:txBody>
      </p:sp>
    </p:spTree>
    <p:extLst>
      <p:ext uri="{BB962C8B-B14F-4D97-AF65-F5344CB8AC3E}">
        <p14:creationId xmlns:p14="http://schemas.microsoft.com/office/powerpoint/2010/main" val="1073025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 this slide and next two I’ll review Laplace’s perspective which was that we should use probability to deal with our state of ignorance. Probability as a means of abstraction across the scales.</a:t>
            </a:r>
            <a:endParaRPr lang="en-GB" dirty="0"/>
          </a:p>
        </p:txBody>
      </p:sp>
      <p:sp>
        <p:nvSpPr>
          <p:cNvPr id="4" name="Slide Number Placeholder 3"/>
          <p:cNvSpPr>
            <a:spLocks noGrp="1"/>
          </p:cNvSpPr>
          <p:nvPr>
            <p:ph type="sldNum" sz="quarter" idx="10"/>
          </p:nvPr>
        </p:nvSpPr>
        <p:spPr/>
        <p:txBody>
          <a:bodyPr/>
          <a:lstStyle/>
          <a:p>
            <a:fld id="{B054B759-A09B-4544-A224-0A6725F74F8C}" type="slidenum">
              <a:rPr lang="en-US" smtClean="0"/>
              <a:t>12</a:t>
            </a:fld>
            <a:endParaRPr lang="en-US"/>
          </a:p>
        </p:txBody>
      </p:sp>
    </p:spTree>
    <p:extLst>
      <p:ext uri="{BB962C8B-B14F-4D97-AF65-F5344CB8AC3E}">
        <p14:creationId xmlns:p14="http://schemas.microsoft.com/office/powerpoint/2010/main" val="1177792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6167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876766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E5A580-6F65-9844-8284-C3455FFB2074}" type="datetimeFigureOut">
              <a:rPr lang="en-US" smtClean="0"/>
              <a:t>5/23/2016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92091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fld id="{04E5A580-6F65-9844-8284-C3455FFB2074}" type="datetimeFigureOut">
              <a:rPr lang="en-US" smtClean="0"/>
              <a:pPr/>
              <a:t>5/23/2016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C826-6F88-344B-87E3-E45C4DF6B450}" type="slidenum">
              <a:rPr lang="en-US" smtClean="0"/>
              <a:pPr/>
              <a:t>‹#›</a:t>
            </a:fld>
            <a:endParaRPr lang="en-US"/>
          </a:p>
        </p:txBody>
      </p:sp>
    </p:spTree>
    <p:extLst>
      <p:ext uri="{BB962C8B-B14F-4D97-AF65-F5344CB8AC3E}">
        <p14:creationId xmlns:p14="http://schemas.microsoft.com/office/powerpoint/2010/main" val="187037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04E5A580-6F65-9844-8284-C3455FFB2074}" type="datetimeFigureOut">
              <a:rPr lang="en-US" smtClean="0"/>
              <a:pPr/>
              <a:t>5/23/2016</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0F7C826-6F88-344B-87E3-E45C4DF6B450}" type="slidenum">
              <a:rPr lang="en-US" smtClean="0"/>
              <a:pPr/>
              <a:t>‹#›</a:t>
            </a:fld>
            <a:endParaRPr lang="en-US"/>
          </a:p>
        </p:txBody>
      </p:sp>
    </p:spTree>
    <p:extLst>
      <p:ext uri="{BB962C8B-B14F-4D97-AF65-F5344CB8AC3E}">
        <p14:creationId xmlns:p14="http://schemas.microsoft.com/office/powerpoint/2010/main" val="1499183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E5A580-6F65-9844-8284-C3455FFB2074}" type="datetimeFigureOut">
              <a:rPr lang="en-US" smtClean="0"/>
              <a:t>5/23/2016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34681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E5A580-6F65-9844-8284-C3455FFB2074}" type="datetimeFigureOut">
              <a:rPr lang="en-US" smtClean="0"/>
              <a:t>5/23/2016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657776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E5A580-6F65-9844-8284-C3455FFB2074}" type="datetimeFigureOut">
              <a:rPr lang="en-US" smtClean="0"/>
              <a:t>5/23/2016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2147287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E5A580-6F65-9844-8284-C3455FFB2074}" type="datetimeFigureOut">
              <a:rPr lang="en-US" smtClean="0"/>
              <a:t>5/23/2016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99862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5/23/2016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342497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E5A580-6F65-9844-8284-C3455FFB2074}" type="datetimeFigureOut">
              <a:rPr lang="en-US" smtClean="0"/>
              <a:t>5/23/2016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F7C826-6F88-344B-87E3-E45C4DF6B450}" type="slidenum">
              <a:rPr lang="en-US" smtClean="0"/>
              <a:t>‹#›</a:t>
            </a:fld>
            <a:endParaRPr lang="en-US"/>
          </a:p>
        </p:txBody>
      </p:sp>
    </p:spTree>
    <p:extLst>
      <p:ext uri="{BB962C8B-B14F-4D97-AF65-F5344CB8AC3E}">
        <p14:creationId xmlns:p14="http://schemas.microsoft.com/office/powerpoint/2010/main" val="1897867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otham HTF"/>
              </a:defRPr>
            </a:lvl1pPr>
          </a:lstStyle>
          <a:p>
            <a:fld id="{04E5A580-6F65-9844-8284-C3455FFB2074}" type="datetimeFigureOut">
              <a:rPr lang="en-US" smtClean="0"/>
              <a:pPr/>
              <a:t>5/23/2016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otham HTF"/>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otham HTF"/>
              </a:defRPr>
            </a:lvl1pPr>
          </a:lstStyle>
          <a:p>
            <a:fld id="{00F7C826-6F88-344B-87E3-E45C4DF6B450}" type="slidenum">
              <a:rPr lang="en-US" smtClean="0"/>
              <a:pPr/>
              <a:t>‹#›</a:t>
            </a:fld>
            <a:endParaRPr lang="en-US"/>
          </a:p>
        </p:txBody>
      </p:sp>
    </p:spTree>
    <p:extLst>
      <p:ext uri="{BB962C8B-B14F-4D97-AF65-F5344CB8AC3E}">
        <p14:creationId xmlns:p14="http://schemas.microsoft.com/office/powerpoint/2010/main" val="12436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Gotham HTF"/>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Gotham HTF"/>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Gotham HTF"/>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Gotham HTF"/>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Gotham HTF"/>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Gotham HTF"/>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noFill/>
          <a:ln>
            <a:noFill/>
          </a:ln>
        </p:spPr>
        <p:txBody>
          <a:bodyPr>
            <a:normAutofit/>
          </a:bodyPr>
          <a:lstStyle/>
          <a:p>
            <a:r>
              <a:rPr lang="en-GB" dirty="0" smtClean="0">
                <a:solidFill>
                  <a:srgbClr val="F1F1F1"/>
                </a:solidFill>
                <a:latin typeface="Gotham HTF Book" charset="0"/>
                <a:ea typeface="Gotham HTF Book" charset="0"/>
                <a:cs typeface="Gotham HTF Book" charset="0"/>
              </a:rPr>
              <a:t>Data Efficiency and Machine Learning</a:t>
            </a:r>
            <a:endParaRPr lang="en-GB" dirty="0">
              <a:solidFill>
                <a:srgbClr val="F1F1F1"/>
              </a:solidFill>
              <a:latin typeface="Gotham HTF Book" charset="0"/>
              <a:ea typeface="Gotham HTF Book" charset="0"/>
              <a:cs typeface="Gotham HTF Book" charset="0"/>
            </a:endParaRPr>
          </a:p>
        </p:txBody>
      </p:sp>
      <p:sp>
        <p:nvSpPr>
          <p:cNvPr id="3" name="Subtitle 2"/>
          <p:cNvSpPr>
            <a:spLocks noGrp="1"/>
          </p:cNvSpPr>
          <p:nvPr>
            <p:ph type="subTitle" idx="1"/>
          </p:nvPr>
        </p:nvSpPr>
        <p:spPr/>
        <p:txBody>
          <a:bodyPr/>
          <a:lstStyle/>
          <a:p>
            <a:r>
              <a:rPr lang="en-GB" dirty="0" smtClean="0">
                <a:solidFill>
                  <a:srgbClr val="F1F1F1"/>
                </a:solidFill>
                <a:latin typeface="Gotham HTF Book" charset="0"/>
                <a:ea typeface="Gotham HTF Book" charset="0"/>
                <a:cs typeface="Gotham HTF Book" charset="0"/>
              </a:rPr>
              <a:t>NEIL LAWRENCE</a:t>
            </a:r>
          </a:p>
          <a:p>
            <a:r>
              <a:rPr lang="en-GB" dirty="0" smtClean="0">
                <a:solidFill>
                  <a:srgbClr val="F1F1F1"/>
                </a:solidFill>
                <a:latin typeface="Gotham HTF Book" charset="0"/>
                <a:ea typeface="Gotham HTF Book" charset="0"/>
                <a:cs typeface="Gotham HTF Book" charset="0"/>
              </a:rPr>
              <a:t>Department of Computer Science and </a:t>
            </a:r>
            <a:r>
              <a:rPr lang="en-GB" dirty="0" err="1" smtClean="0">
                <a:solidFill>
                  <a:srgbClr val="F1F1F1"/>
                </a:solidFill>
                <a:latin typeface="Gotham HTF Book" charset="0"/>
                <a:ea typeface="Gotham HTF Book" charset="0"/>
                <a:cs typeface="Gotham HTF Book" charset="0"/>
              </a:rPr>
              <a:t>SITraN</a:t>
            </a:r>
            <a:endParaRPr lang="en-GB" dirty="0" smtClean="0">
              <a:solidFill>
                <a:srgbClr val="F1F1F1"/>
              </a:solidFill>
              <a:latin typeface="Gotham HTF Book" charset="0"/>
              <a:ea typeface="Gotham HTF Book" charset="0"/>
              <a:cs typeface="Gotham HTF Book" charset="0"/>
            </a:endParaRPr>
          </a:p>
          <a:p>
            <a:r>
              <a:rPr lang="en-GB" dirty="0" smtClean="0">
                <a:solidFill>
                  <a:srgbClr val="F1F1F1"/>
                </a:solidFill>
                <a:latin typeface="Gotham HTF Book" charset="0"/>
                <a:ea typeface="Gotham HTF Book" charset="0"/>
                <a:cs typeface="Gotham HTF Book" charset="0"/>
              </a:rPr>
              <a:t>@</a:t>
            </a:r>
            <a:r>
              <a:rPr lang="en-GB" dirty="0" err="1" smtClean="0">
                <a:solidFill>
                  <a:srgbClr val="F1F1F1"/>
                </a:solidFill>
                <a:latin typeface="Gotham HTF Book" charset="0"/>
                <a:ea typeface="Gotham HTF Book" charset="0"/>
                <a:cs typeface="Gotham HTF Book" charset="0"/>
              </a:rPr>
              <a:t>lawrennd</a:t>
            </a:r>
            <a:endParaRPr lang="en-GB" dirty="0">
              <a:solidFill>
                <a:srgbClr val="F1F1F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2488474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94000" y="539750"/>
            <a:ext cx="6604000" cy="5778500"/>
          </a:xfrm>
          <a:prstGeom prst="rect">
            <a:avLst/>
          </a:prstGeom>
        </p:spPr>
      </p:pic>
      <p:sp>
        <p:nvSpPr>
          <p:cNvPr id="6" name="TextBox 5"/>
          <p:cNvSpPr txBox="1"/>
          <p:nvPr/>
        </p:nvSpPr>
        <p:spPr>
          <a:xfrm>
            <a:off x="8721310" y="418727"/>
            <a:ext cx="528773" cy="584775"/>
          </a:xfrm>
          <a:prstGeom prst="rect">
            <a:avLst/>
          </a:prstGeom>
          <a:noFill/>
        </p:spPr>
        <p:txBody>
          <a:bodyPr wrap="square" rtlCol="0">
            <a:spAutoFit/>
          </a:bodyPr>
          <a:lstStyle/>
          <a:p>
            <a:r>
              <a:rPr lang="en-US" sz="3200" b="1" dirty="0" smtClean="0">
                <a:solidFill>
                  <a:schemeClr val="bg1"/>
                </a:solidFill>
                <a:latin typeface="Gotham HTF" charset="0"/>
                <a:ea typeface="Gotham HTF" charset="0"/>
                <a:cs typeface="Gotham HTF" charset="0"/>
              </a:rPr>
              <a:t>B</a:t>
            </a:r>
            <a:endParaRPr lang="en-US" sz="3200" b="1" dirty="0">
              <a:solidFill>
                <a:schemeClr val="bg1"/>
              </a:solidFill>
              <a:latin typeface="Gotham HTF" charset="0"/>
              <a:ea typeface="Gotham HTF" charset="0"/>
              <a:cs typeface="Gotham HTF" charset="0"/>
            </a:endParaRPr>
          </a:p>
        </p:txBody>
      </p:sp>
      <p:sp>
        <p:nvSpPr>
          <p:cNvPr id="7" name="TextBox 6"/>
          <p:cNvSpPr txBox="1"/>
          <p:nvPr/>
        </p:nvSpPr>
        <p:spPr>
          <a:xfrm>
            <a:off x="2670133" y="5286562"/>
            <a:ext cx="528773" cy="584775"/>
          </a:xfrm>
          <a:prstGeom prst="rect">
            <a:avLst/>
          </a:prstGeom>
          <a:noFill/>
        </p:spPr>
        <p:txBody>
          <a:bodyPr wrap="square" rtlCol="0">
            <a:spAutoFit/>
          </a:bodyPr>
          <a:lstStyle/>
          <a:p>
            <a:r>
              <a:rPr lang="en-US" sz="3200" b="1" dirty="0" smtClean="0">
                <a:solidFill>
                  <a:schemeClr val="bg1"/>
                </a:solidFill>
                <a:latin typeface="Gotham HTF" charset="0"/>
                <a:ea typeface="Gotham HTF" charset="0"/>
                <a:cs typeface="Gotham HTF" charset="0"/>
              </a:rPr>
              <a:t>A</a:t>
            </a:r>
            <a:endParaRPr lang="en-US" sz="3200" b="1" dirty="0">
              <a:solidFill>
                <a:schemeClr val="bg1"/>
              </a:solidFill>
              <a:latin typeface="Gotham HTF" charset="0"/>
              <a:ea typeface="Gotham HTF" charset="0"/>
              <a:cs typeface="Gotham HTF" charset="0"/>
            </a:endParaRPr>
          </a:p>
        </p:txBody>
      </p:sp>
      <p:pic>
        <p:nvPicPr>
          <p:cNvPr id="8" name="Picture 7"/>
          <p:cNvPicPr>
            <a:picLocks noChangeAspect="1"/>
          </p:cNvPicPr>
          <p:nvPr/>
        </p:nvPicPr>
        <p:blipFill>
          <a:blip r:embed="rId4"/>
          <a:stretch>
            <a:fillRect/>
          </a:stretch>
        </p:blipFill>
        <p:spPr>
          <a:xfrm>
            <a:off x="3248357" y="963161"/>
            <a:ext cx="5486400" cy="4381500"/>
          </a:xfrm>
          <a:prstGeom prst="rect">
            <a:avLst/>
          </a:prstGeom>
        </p:spPr>
      </p:pic>
    </p:spTree>
    <p:extLst>
      <p:ext uri="{BB962C8B-B14F-4D97-AF65-F5344CB8AC3E}">
        <p14:creationId xmlns:p14="http://schemas.microsoft.com/office/powerpoint/2010/main" val="145246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2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9/91/Pierre-Simon-Laplace_%281749-1827%29.jpg/170px-Pierre-Simon-Laplace_%281749-182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5804" y="805769"/>
            <a:ext cx="4423681" cy="5308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02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9571" y="-166356"/>
            <a:ext cx="6966034" cy="9795468"/>
          </a:xfrm>
          <a:prstGeom prst="rect">
            <a:avLst/>
          </a:prstGeom>
        </p:spPr>
      </p:pic>
      <p:sp>
        <p:nvSpPr>
          <p:cNvPr id="6" name="Rectangle 5"/>
          <p:cNvSpPr/>
          <p:nvPr/>
        </p:nvSpPr>
        <p:spPr>
          <a:xfrm>
            <a:off x="2849571" y="2133600"/>
            <a:ext cx="6966034" cy="2881086"/>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57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hilosophical Essay on Probabilities - Marquis De Laplace Pierre-Simon - Google Libri - Google Chrome"/>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30698" t="24589" r="28493" b="1405"/>
          <a:stretch/>
        </p:blipFill>
        <p:spPr>
          <a:xfrm>
            <a:off x="2950369" y="174733"/>
            <a:ext cx="5750718" cy="6683267"/>
          </a:xfrm>
        </p:spPr>
      </p:pic>
      <p:sp>
        <p:nvSpPr>
          <p:cNvPr id="7" name="Rectangle 6"/>
          <p:cNvSpPr/>
          <p:nvPr/>
        </p:nvSpPr>
        <p:spPr>
          <a:xfrm>
            <a:off x="2950369" y="3323771"/>
            <a:ext cx="5750718" cy="322217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34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ltzman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19" y="731158"/>
            <a:ext cx="21431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rtrait of Josiah Willard Gib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689" y="557212"/>
            <a:ext cx="2238375" cy="298132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7"/>
          <p:cNvSpPr>
            <a:spLocks/>
          </p:cNvSpPr>
          <p:nvPr/>
        </p:nvSpPr>
        <p:spPr bwMode="auto">
          <a:xfrm>
            <a:off x="4073526" y="4976813"/>
            <a:ext cx="1003300" cy="969963"/>
          </a:xfrm>
          <a:custGeom>
            <a:avLst/>
            <a:gdLst>
              <a:gd name="T0" fmla="*/ 0 w 632"/>
              <a:gd name="T1" fmla="*/ 611 h 611"/>
              <a:gd name="T2" fmla="*/ 13 w 632"/>
              <a:gd name="T3" fmla="*/ 609 h 611"/>
              <a:gd name="T4" fmla="*/ 26 w 632"/>
              <a:gd name="T5" fmla="*/ 607 h 611"/>
              <a:gd name="T6" fmla="*/ 39 w 632"/>
              <a:gd name="T7" fmla="*/ 604 h 611"/>
              <a:gd name="T8" fmla="*/ 52 w 632"/>
              <a:gd name="T9" fmla="*/ 602 h 611"/>
              <a:gd name="T10" fmla="*/ 65 w 632"/>
              <a:gd name="T11" fmla="*/ 599 h 611"/>
              <a:gd name="T12" fmla="*/ 78 w 632"/>
              <a:gd name="T13" fmla="*/ 596 h 611"/>
              <a:gd name="T14" fmla="*/ 91 w 632"/>
              <a:gd name="T15" fmla="*/ 592 h 611"/>
              <a:gd name="T16" fmla="*/ 104 w 632"/>
              <a:gd name="T17" fmla="*/ 589 h 611"/>
              <a:gd name="T18" fmla="*/ 116 w 632"/>
              <a:gd name="T19" fmla="*/ 585 h 611"/>
              <a:gd name="T20" fmla="*/ 129 w 632"/>
              <a:gd name="T21" fmla="*/ 581 h 611"/>
              <a:gd name="T22" fmla="*/ 142 w 632"/>
              <a:gd name="T23" fmla="*/ 576 h 611"/>
              <a:gd name="T24" fmla="*/ 155 w 632"/>
              <a:gd name="T25" fmla="*/ 572 h 611"/>
              <a:gd name="T26" fmla="*/ 168 w 632"/>
              <a:gd name="T27" fmla="*/ 566 h 611"/>
              <a:gd name="T28" fmla="*/ 181 w 632"/>
              <a:gd name="T29" fmla="*/ 561 h 611"/>
              <a:gd name="T30" fmla="*/ 194 w 632"/>
              <a:gd name="T31" fmla="*/ 555 h 611"/>
              <a:gd name="T32" fmla="*/ 207 w 632"/>
              <a:gd name="T33" fmla="*/ 549 h 611"/>
              <a:gd name="T34" fmla="*/ 220 w 632"/>
              <a:gd name="T35" fmla="*/ 542 h 611"/>
              <a:gd name="T36" fmla="*/ 232 w 632"/>
              <a:gd name="T37" fmla="*/ 535 h 611"/>
              <a:gd name="T38" fmla="*/ 245 w 632"/>
              <a:gd name="T39" fmla="*/ 528 h 611"/>
              <a:gd name="T40" fmla="*/ 258 w 632"/>
              <a:gd name="T41" fmla="*/ 519 h 611"/>
              <a:gd name="T42" fmla="*/ 271 w 632"/>
              <a:gd name="T43" fmla="*/ 511 h 611"/>
              <a:gd name="T44" fmla="*/ 284 w 632"/>
              <a:gd name="T45" fmla="*/ 502 h 611"/>
              <a:gd name="T46" fmla="*/ 297 w 632"/>
              <a:gd name="T47" fmla="*/ 492 h 611"/>
              <a:gd name="T48" fmla="*/ 310 w 632"/>
              <a:gd name="T49" fmla="*/ 482 h 611"/>
              <a:gd name="T50" fmla="*/ 323 w 632"/>
              <a:gd name="T51" fmla="*/ 472 h 611"/>
              <a:gd name="T52" fmla="*/ 336 w 632"/>
              <a:gd name="T53" fmla="*/ 460 h 611"/>
              <a:gd name="T54" fmla="*/ 349 w 632"/>
              <a:gd name="T55" fmla="*/ 448 h 611"/>
              <a:gd name="T56" fmla="*/ 361 w 632"/>
              <a:gd name="T57" fmla="*/ 436 h 611"/>
              <a:gd name="T58" fmla="*/ 374 w 632"/>
              <a:gd name="T59" fmla="*/ 423 h 611"/>
              <a:gd name="T60" fmla="*/ 387 w 632"/>
              <a:gd name="T61" fmla="*/ 409 h 611"/>
              <a:gd name="T62" fmla="*/ 400 w 632"/>
              <a:gd name="T63" fmla="*/ 394 h 611"/>
              <a:gd name="T64" fmla="*/ 413 w 632"/>
              <a:gd name="T65" fmla="*/ 379 h 611"/>
              <a:gd name="T66" fmla="*/ 426 w 632"/>
              <a:gd name="T67" fmla="*/ 363 h 611"/>
              <a:gd name="T68" fmla="*/ 439 w 632"/>
              <a:gd name="T69" fmla="*/ 346 h 611"/>
              <a:gd name="T70" fmla="*/ 452 w 632"/>
              <a:gd name="T71" fmla="*/ 329 h 611"/>
              <a:gd name="T72" fmla="*/ 465 w 632"/>
              <a:gd name="T73" fmla="*/ 310 h 611"/>
              <a:gd name="T74" fmla="*/ 477 w 632"/>
              <a:gd name="T75" fmla="*/ 291 h 611"/>
              <a:gd name="T76" fmla="*/ 490 w 632"/>
              <a:gd name="T77" fmla="*/ 271 h 611"/>
              <a:gd name="T78" fmla="*/ 503 w 632"/>
              <a:gd name="T79" fmla="*/ 251 h 611"/>
              <a:gd name="T80" fmla="*/ 516 w 632"/>
              <a:gd name="T81" fmla="*/ 229 h 611"/>
              <a:gd name="T82" fmla="*/ 529 w 632"/>
              <a:gd name="T83" fmla="*/ 207 h 611"/>
              <a:gd name="T84" fmla="*/ 542 w 632"/>
              <a:gd name="T85" fmla="*/ 184 h 611"/>
              <a:gd name="T86" fmla="*/ 555 w 632"/>
              <a:gd name="T87" fmla="*/ 160 h 611"/>
              <a:gd name="T88" fmla="*/ 568 w 632"/>
              <a:gd name="T89" fmla="*/ 135 h 611"/>
              <a:gd name="T90" fmla="*/ 581 w 632"/>
              <a:gd name="T91" fmla="*/ 110 h 611"/>
              <a:gd name="T92" fmla="*/ 594 w 632"/>
              <a:gd name="T93" fmla="*/ 83 h 611"/>
              <a:gd name="T94" fmla="*/ 606 w 632"/>
              <a:gd name="T95" fmla="*/ 56 h 611"/>
              <a:gd name="T96" fmla="*/ 619 w 632"/>
              <a:gd name="T97" fmla="*/ 28 h 611"/>
              <a:gd name="T98" fmla="*/ 632 w 632"/>
              <a:gd name="T99"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32" h="611">
                <a:moveTo>
                  <a:pt x="0" y="611"/>
                </a:moveTo>
                <a:lnTo>
                  <a:pt x="13" y="609"/>
                </a:lnTo>
                <a:lnTo>
                  <a:pt x="26" y="607"/>
                </a:lnTo>
                <a:lnTo>
                  <a:pt x="39" y="604"/>
                </a:lnTo>
                <a:lnTo>
                  <a:pt x="52" y="602"/>
                </a:lnTo>
                <a:lnTo>
                  <a:pt x="65" y="599"/>
                </a:lnTo>
                <a:lnTo>
                  <a:pt x="78" y="596"/>
                </a:lnTo>
                <a:lnTo>
                  <a:pt x="91" y="592"/>
                </a:lnTo>
                <a:lnTo>
                  <a:pt x="104" y="589"/>
                </a:lnTo>
                <a:lnTo>
                  <a:pt x="116" y="585"/>
                </a:lnTo>
                <a:lnTo>
                  <a:pt x="129" y="581"/>
                </a:lnTo>
                <a:lnTo>
                  <a:pt x="142" y="576"/>
                </a:lnTo>
                <a:lnTo>
                  <a:pt x="155" y="572"/>
                </a:lnTo>
                <a:lnTo>
                  <a:pt x="168" y="566"/>
                </a:lnTo>
                <a:lnTo>
                  <a:pt x="181" y="561"/>
                </a:lnTo>
                <a:lnTo>
                  <a:pt x="194" y="555"/>
                </a:lnTo>
                <a:lnTo>
                  <a:pt x="207" y="549"/>
                </a:lnTo>
                <a:lnTo>
                  <a:pt x="220" y="542"/>
                </a:lnTo>
                <a:lnTo>
                  <a:pt x="232" y="535"/>
                </a:lnTo>
                <a:lnTo>
                  <a:pt x="245" y="528"/>
                </a:lnTo>
                <a:lnTo>
                  <a:pt x="258" y="519"/>
                </a:lnTo>
                <a:lnTo>
                  <a:pt x="271" y="511"/>
                </a:lnTo>
                <a:lnTo>
                  <a:pt x="284" y="502"/>
                </a:lnTo>
                <a:lnTo>
                  <a:pt x="297" y="492"/>
                </a:lnTo>
                <a:lnTo>
                  <a:pt x="310" y="482"/>
                </a:lnTo>
                <a:lnTo>
                  <a:pt x="323" y="472"/>
                </a:lnTo>
                <a:lnTo>
                  <a:pt x="336" y="460"/>
                </a:lnTo>
                <a:lnTo>
                  <a:pt x="349" y="448"/>
                </a:lnTo>
                <a:lnTo>
                  <a:pt x="361" y="436"/>
                </a:lnTo>
                <a:lnTo>
                  <a:pt x="374" y="423"/>
                </a:lnTo>
                <a:lnTo>
                  <a:pt x="387" y="409"/>
                </a:lnTo>
                <a:lnTo>
                  <a:pt x="400" y="394"/>
                </a:lnTo>
                <a:lnTo>
                  <a:pt x="413" y="379"/>
                </a:lnTo>
                <a:lnTo>
                  <a:pt x="426" y="363"/>
                </a:lnTo>
                <a:lnTo>
                  <a:pt x="439" y="346"/>
                </a:lnTo>
                <a:lnTo>
                  <a:pt x="452" y="329"/>
                </a:lnTo>
                <a:lnTo>
                  <a:pt x="465" y="310"/>
                </a:lnTo>
                <a:lnTo>
                  <a:pt x="477" y="291"/>
                </a:lnTo>
                <a:lnTo>
                  <a:pt x="490" y="271"/>
                </a:lnTo>
                <a:lnTo>
                  <a:pt x="503" y="251"/>
                </a:lnTo>
                <a:lnTo>
                  <a:pt x="516" y="229"/>
                </a:lnTo>
                <a:lnTo>
                  <a:pt x="529" y="207"/>
                </a:lnTo>
                <a:lnTo>
                  <a:pt x="542" y="184"/>
                </a:lnTo>
                <a:lnTo>
                  <a:pt x="555" y="160"/>
                </a:lnTo>
                <a:lnTo>
                  <a:pt x="568" y="135"/>
                </a:lnTo>
                <a:lnTo>
                  <a:pt x="581" y="110"/>
                </a:lnTo>
                <a:lnTo>
                  <a:pt x="594" y="83"/>
                </a:lnTo>
                <a:lnTo>
                  <a:pt x="606" y="56"/>
                </a:lnTo>
                <a:lnTo>
                  <a:pt x="619" y="28"/>
                </a:lnTo>
                <a:lnTo>
                  <a:pt x="632" y="0"/>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Freeform 8"/>
          <p:cNvSpPr>
            <a:spLocks/>
          </p:cNvSpPr>
          <p:nvPr/>
        </p:nvSpPr>
        <p:spPr bwMode="auto">
          <a:xfrm>
            <a:off x="5056188" y="2773363"/>
            <a:ext cx="1044575" cy="2247900"/>
          </a:xfrm>
          <a:custGeom>
            <a:avLst/>
            <a:gdLst>
              <a:gd name="T0" fmla="*/ 0 w 658"/>
              <a:gd name="T1" fmla="*/ 1416 h 1416"/>
              <a:gd name="T2" fmla="*/ 13 w 658"/>
              <a:gd name="T3" fmla="*/ 1388 h 1416"/>
              <a:gd name="T4" fmla="*/ 26 w 658"/>
              <a:gd name="T5" fmla="*/ 1358 h 1416"/>
              <a:gd name="T6" fmla="*/ 39 w 658"/>
              <a:gd name="T7" fmla="*/ 1328 h 1416"/>
              <a:gd name="T8" fmla="*/ 52 w 658"/>
              <a:gd name="T9" fmla="*/ 1297 h 1416"/>
              <a:gd name="T10" fmla="*/ 65 w 658"/>
              <a:gd name="T11" fmla="*/ 1265 h 1416"/>
              <a:gd name="T12" fmla="*/ 78 w 658"/>
              <a:gd name="T13" fmla="*/ 1233 h 1416"/>
              <a:gd name="T14" fmla="*/ 91 w 658"/>
              <a:gd name="T15" fmla="*/ 1200 h 1416"/>
              <a:gd name="T16" fmla="*/ 103 w 658"/>
              <a:gd name="T17" fmla="*/ 1166 h 1416"/>
              <a:gd name="T18" fmla="*/ 116 w 658"/>
              <a:gd name="T19" fmla="*/ 1132 h 1416"/>
              <a:gd name="T20" fmla="*/ 129 w 658"/>
              <a:gd name="T21" fmla="*/ 1098 h 1416"/>
              <a:gd name="T22" fmla="*/ 142 w 658"/>
              <a:gd name="T23" fmla="*/ 1063 h 1416"/>
              <a:gd name="T24" fmla="*/ 155 w 658"/>
              <a:gd name="T25" fmla="*/ 1027 h 1416"/>
              <a:gd name="T26" fmla="*/ 168 w 658"/>
              <a:gd name="T27" fmla="*/ 991 h 1416"/>
              <a:gd name="T28" fmla="*/ 181 w 658"/>
              <a:gd name="T29" fmla="*/ 955 h 1416"/>
              <a:gd name="T30" fmla="*/ 194 w 658"/>
              <a:gd name="T31" fmla="*/ 918 h 1416"/>
              <a:gd name="T32" fmla="*/ 207 w 658"/>
              <a:gd name="T33" fmla="*/ 882 h 1416"/>
              <a:gd name="T34" fmla="*/ 220 w 658"/>
              <a:gd name="T35" fmla="*/ 845 h 1416"/>
              <a:gd name="T36" fmla="*/ 232 w 658"/>
              <a:gd name="T37" fmla="*/ 808 h 1416"/>
              <a:gd name="T38" fmla="*/ 245 w 658"/>
              <a:gd name="T39" fmla="*/ 771 h 1416"/>
              <a:gd name="T40" fmla="*/ 258 w 658"/>
              <a:gd name="T41" fmla="*/ 734 h 1416"/>
              <a:gd name="T42" fmla="*/ 271 w 658"/>
              <a:gd name="T43" fmla="*/ 697 h 1416"/>
              <a:gd name="T44" fmla="*/ 284 w 658"/>
              <a:gd name="T45" fmla="*/ 661 h 1416"/>
              <a:gd name="T46" fmla="*/ 297 w 658"/>
              <a:gd name="T47" fmla="*/ 624 h 1416"/>
              <a:gd name="T48" fmla="*/ 310 w 658"/>
              <a:gd name="T49" fmla="*/ 588 h 1416"/>
              <a:gd name="T50" fmla="*/ 323 w 658"/>
              <a:gd name="T51" fmla="*/ 553 h 1416"/>
              <a:gd name="T52" fmla="*/ 336 w 658"/>
              <a:gd name="T53" fmla="*/ 518 h 1416"/>
              <a:gd name="T54" fmla="*/ 348 w 658"/>
              <a:gd name="T55" fmla="*/ 483 h 1416"/>
              <a:gd name="T56" fmla="*/ 361 w 658"/>
              <a:gd name="T57" fmla="*/ 449 h 1416"/>
              <a:gd name="T58" fmla="*/ 374 w 658"/>
              <a:gd name="T59" fmla="*/ 416 h 1416"/>
              <a:gd name="T60" fmla="*/ 387 w 658"/>
              <a:gd name="T61" fmla="*/ 383 h 1416"/>
              <a:gd name="T62" fmla="*/ 400 w 658"/>
              <a:gd name="T63" fmla="*/ 352 h 1416"/>
              <a:gd name="T64" fmla="*/ 413 w 658"/>
              <a:gd name="T65" fmla="*/ 321 h 1416"/>
              <a:gd name="T66" fmla="*/ 426 w 658"/>
              <a:gd name="T67" fmla="*/ 291 h 1416"/>
              <a:gd name="T68" fmla="*/ 439 w 658"/>
              <a:gd name="T69" fmla="*/ 263 h 1416"/>
              <a:gd name="T70" fmla="*/ 452 w 658"/>
              <a:gd name="T71" fmla="*/ 235 h 1416"/>
              <a:gd name="T72" fmla="*/ 464 w 658"/>
              <a:gd name="T73" fmla="*/ 209 h 1416"/>
              <a:gd name="T74" fmla="*/ 477 w 658"/>
              <a:gd name="T75" fmla="*/ 184 h 1416"/>
              <a:gd name="T76" fmla="*/ 490 w 658"/>
              <a:gd name="T77" fmla="*/ 161 h 1416"/>
              <a:gd name="T78" fmla="*/ 503 w 658"/>
              <a:gd name="T79" fmla="*/ 139 h 1416"/>
              <a:gd name="T80" fmla="*/ 516 w 658"/>
              <a:gd name="T81" fmla="*/ 118 h 1416"/>
              <a:gd name="T82" fmla="*/ 529 w 658"/>
              <a:gd name="T83" fmla="*/ 99 h 1416"/>
              <a:gd name="T84" fmla="*/ 542 w 658"/>
              <a:gd name="T85" fmla="*/ 81 h 1416"/>
              <a:gd name="T86" fmla="*/ 555 w 658"/>
              <a:gd name="T87" fmla="*/ 66 h 1416"/>
              <a:gd name="T88" fmla="*/ 568 w 658"/>
              <a:gd name="T89" fmla="*/ 51 h 1416"/>
              <a:gd name="T90" fmla="*/ 581 w 658"/>
              <a:gd name="T91" fmla="*/ 39 h 1416"/>
              <a:gd name="T92" fmla="*/ 593 w 658"/>
              <a:gd name="T93" fmla="*/ 28 h 1416"/>
              <a:gd name="T94" fmla="*/ 606 w 658"/>
              <a:gd name="T95" fmla="*/ 19 h 1416"/>
              <a:gd name="T96" fmla="*/ 619 w 658"/>
              <a:gd name="T97" fmla="*/ 11 h 1416"/>
              <a:gd name="T98" fmla="*/ 632 w 658"/>
              <a:gd name="T99" fmla="*/ 6 h 1416"/>
              <a:gd name="T100" fmla="*/ 645 w 658"/>
              <a:gd name="T101" fmla="*/ 2 h 1416"/>
              <a:gd name="T102" fmla="*/ 658 w 658"/>
              <a:gd name="T103" fmla="*/ 0 h 1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8" h="1416">
                <a:moveTo>
                  <a:pt x="0" y="1416"/>
                </a:moveTo>
                <a:lnTo>
                  <a:pt x="13" y="1388"/>
                </a:lnTo>
                <a:lnTo>
                  <a:pt x="26" y="1358"/>
                </a:lnTo>
                <a:lnTo>
                  <a:pt x="39" y="1328"/>
                </a:lnTo>
                <a:lnTo>
                  <a:pt x="52" y="1297"/>
                </a:lnTo>
                <a:lnTo>
                  <a:pt x="65" y="1265"/>
                </a:lnTo>
                <a:lnTo>
                  <a:pt x="78" y="1233"/>
                </a:lnTo>
                <a:lnTo>
                  <a:pt x="91" y="1200"/>
                </a:lnTo>
                <a:lnTo>
                  <a:pt x="103" y="1166"/>
                </a:lnTo>
                <a:lnTo>
                  <a:pt x="116" y="1132"/>
                </a:lnTo>
                <a:lnTo>
                  <a:pt x="129" y="1098"/>
                </a:lnTo>
                <a:lnTo>
                  <a:pt x="142" y="1063"/>
                </a:lnTo>
                <a:lnTo>
                  <a:pt x="155" y="1027"/>
                </a:lnTo>
                <a:lnTo>
                  <a:pt x="168" y="991"/>
                </a:lnTo>
                <a:lnTo>
                  <a:pt x="181" y="955"/>
                </a:lnTo>
                <a:lnTo>
                  <a:pt x="194" y="918"/>
                </a:lnTo>
                <a:lnTo>
                  <a:pt x="207" y="882"/>
                </a:lnTo>
                <a:lnTo>
                  <a:pt x="220" y="845"/>
                </a:lnTo>
                <a:lnTo>
                  <a:pt x="232" y="808"/>
                </a:lnTo>
                <a:lnTo>
                  <a:pt x="245" y="771"/>
                </a:lnTo>
                <a:lnTo>
                  <a:pt x="258" y="734"/>
                </a:lnTo>
                <a:lnTo>
                  <a:pt x="271" y="697"/>
                </a:lnTo>
                <a:lnTo>
                  <a:pt x="284" y="661"/>
                </a:lnTo>
                <a:lnTo>
                  <a:pt x="297" y="624"/>
                </a:lnTo>
                <a:lnTo>
                  <a:pt x="310" y="588"/>
                </a:lnTo>
                <a:lnTo>
                  <a:pt x="323" y="553"/>
                </a:lnTo>
                <a:lnTo>
                  <a:pt x="336" y="518"/>
                </a:lnTo>
                <a:lnTo>
                  <a:pt x="348" y="483"/>
                </a:lnTo>
                <a:lnTo>
                  <a:pt x="361" y="449"/>
                </a:lnTo>
                <a:lnTo>
                  <a:pt x="374" y="416"/>
                </a:lnTo>
                <a:lnTo>
                  <a:pt x="387" y="383"/>
                </a:lnTo>
                <a:lnTo>
                  <a:pt x="400" y="352"/>
                </a:lnTo>
                <a:lnTo>
                  <a:pt x="413" y="321"/>
                </a:lnTo>
                <a:lnTo>
                  <a:pt x="426" y="291"/>
                </a:lnTo>
                <a:lnTo>
                  <a:pt x="439" y="263"/>
                </a:lnTo>
                <a:lnTo>
                  <a:pt x="452" y="235"/>
                </a:lnTo>
                <a:lnTo>
                  <a:pt x="464" y="209"/>
                </a:lnTo>
                <a:lnTo>
                  <a:pt x="477" y="184"/>
                </a:lnTo>
                <a:lnTo>
                  <a:pt x="490" y="161"/>
                </a:lnTo>
                <a:lnTo>
                  <a:pt x="503" y="139"/>
                </a:lnTo>
                <a:lnTo>
                  <a:pt x="516" y="118"/>
                </a:lnTo>
                <a:lnTo>
                  <a:pt x="529" y="99"/>
                </a:lnTo>
                <a:lnTo>
                  <a:pt x="542" y="81"/>
                </a:lnTo>
                <a:lnTo>
                  <a:pt x="555" y="66"/>
                </a:lnTo>
                <a:lnTo>
                  <a:pt x="568" y="51"/>
                </a:lnTo>
                <a:lnTo>
                  <a:pt x="581" y="39"/>
                </a:lnTo>
                <a:lnTo>
                  <a:pt x="593" y="28"/>
                </a:lnTo>
                <a:lnTo>
                  <a:pt x="606" y="19"/>
                </a:lnTo>
                <a:lnTo>
                  <a:pt x="619" y="11"/>
                </a:lnTo>
                <a:lnTo>
                  <a:pt x="632" y="6"/>
                </a:lnTo>
                <a:lnTo>
                  <a:pt x="645" y="2"/>
                </a:lnTo>
                <a:lnTo>
                  <a:pt x="658" y="0"/>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Freeform 9"/>
          <p:cNvSpPr>
            <a:spLocks/>
          </p:cNvSpPr>
          <p:nvPr/>
        </p:nvSpPr>
        <p:spPr bwMode="auto">
          <a:xfrm>
            <a:off x="6080126" y="2773363"/>
            <a:ext cx="1044575" cy="2155825"/>
          </a:xfrm>
          <a:custGeom>
            <a:avLst/>
            <a:gdLst>
              <a:gd name="T0" fmla="*/ 0 w 658"/>
              <a:gd name="T1" fmla="*/ 2 h 1358"/>
              <a:gd name="T2" fmla="*/ 13 w 658"/>
              <a:gd name="T3" fmla="*/ 0 h 1358"/>
              <a:gd name="T4" fmla="*/ 26 w 658"/>
              <a:gd name="T5" fmla="*/ 0 h 1358"/>
              <a:gd name="T6" fmla="*/ 39 w 658"/>
              <a:gd name="T7" fmla="*/ 2 h 1358"/>
              <a:gd name="T8" fmla="*/ 52 w 658"/>
              <a:gd name="T9" fmla="*/ 6 h 1358"/>
              <a:gd name="T10" fmla="*/ 64 w 658"/>
              <a:gd name="T11" fmla="*/ 11 h 1358"/>
              <a:gd name="T12" fmla="*/ 77 w 658"/>
              <a:gd name="T13" fmla="*/ 19 h 1358"/>
              <a:gd name="T14" fmla="*/ 90 w 658"/>
              <a:gd name="T15" fmla="*/ 28 h 1358"/>
              <a:gd name="T16" fmla="*/ 103 w 658"/>
              <a:gd name="T17" fmla="*/ 39 h 1358"/>
              <a:gd name="T18" fmla="*/ 116 w 658"/>
              <a:gd name="T19" fmla="*/ 51 h 1358"/>
              <a:gd name="T20" fmla="*/ 129 w 658"/>
              <a:gd name="T21" fmla="*/ 66 h 1358"/>
              <a:gd name="T22" fmla="*/ 142 w 658"/>
              <a:gd name="T23" fmla="*/ 81 h 1358"/>
              <a:gd name="T24" fmla="*/ 155 w 658"/>
              <a:gd name="T25" fmla="*/ 99 h 1358"/>
              <a:gd name="T26" fmla="*/ 168 w 658"/>
              <a:gd name="T27" fmla="*/ 118 h 1358"/>
              <a:gd name="T28" fmla="*/ 180 w 658"/>
              <a:gd name="T29" fmla="*/ 139 h 1358"/>
              <a:gd name="T30" fmla="*/ 193 w 658"/>
              <a:gd name="T31" fmla="*/ 161 h 1358"/>
              <a:gd name="T32" fmla="*/ 206 w 658"/>
              <a:gd name="T33" fmla="*/ 184 h 1358"/>
              <a:gd name="T34" fmla="*/ 219 w 658"/>
              <a:gd name="T35" fmla="*/ 209 h 1358"/>
              <a:gd name="T36" fmla="*/ 232 w 658"/>
              <a:gd name="T37" fmla="*/ 235 h 1358"/>
              <a:gd name="T38" fmla="*/ 245 w 658"/>
              <a:gd name="T39" fmla="*/ 263 h 1358"/>
              <a:gd name="T40" fmla="*/ 258 w 658"/>
              <a:gd name="T41" fmla="*/ 291 h 1358"/>
              <a:gd name="T42" fmla="*/ 271 w 658"/>
              <a:gd name="T43" fmla="*/ 321 h 1358"/>
              <a:gd name="T44" fmla="*/ 284 w 658"/>
              <a:gd name="T45" fmla="*/ 352 h 1358"/>
              <a:gd name="T46" fmla="*/ 297 w 658"/>
              <a:gd name="T47" fmla="*/ 383 h 1358"/>
              <a:gd name="T48" fmla="*/ 309 w 658"/>
              <a:gd name="T49" fmla="*/ 416 h 1358"/>
              <a:gd name="T50" fmla="*/ 322 w 658"/>
              <a:gd name="T51" fmla="*/ 449 h 1358"/>
              <a:gd name="T52" fmla="*/ 335 w 658"/>
              <a:gd name="T53" fmla="*/ 483 h 1358"/>
              <a:gd name="T54" fmla="*/ 348 w 658"/>
              <a:gd name="T55" fmla="*/ 518 h 1358"/>
              <a:gd name="T56" fmla="*/ 361 w 658"/>
              <a:gd name="T57" fmla="*/ 553 h 1358"/>
              <a:gd name="T58" fmla="*/ 374 w 658"/>
              <a:gd name="T59" fmla="*/ 588 h 1358"/>
              <a:gd name="T60" fmla="*/ 387 w 658"/>
              <a:gd name="T61" fmla="*/ 624 h 1358"/>
              <a:gd name="T62" fmla="*/ 400 w 658"/>
              <a:gd name="T63" fmla="*/ 661 h 1358"/>
              <a:gd name="T64" fmla="*/ 413 w 658"/>
              <a:gd name="T65" fmla="*/ 697 h 1358"/>
              <a:gd name="T66" fmla="*/ 426 w 658"/>
              <a:gd name="T67" fmla="*/ 734 h 1358"/>
              <a:gd name="T68" fmla="*/ 438 w 658"/>
              <a:gd name="T69" fmla="*/ 771 h 1358"/>
              <a:gd name="T70" fmla="*/ 451 w 658"/>
              <a:gd name="T71" fmla="*/ 808 h 1358"/>
              <a:gd name="T72" fmla="*/ 464 w 658"/>
              <a:gd name="T73" fmla="*/ 845 h 1358"/>
              <a:gd name="T74" fmla="*/ 477 w 658"/>
              <a:gd name="T75" fmla="*/ 882 h 1358"/>
              <a:gd name="T76" fmla="*/ 490 w 658"/>
              <a:gd name="T77" fmla="*/ 918 h 1358"/>
              <a:gd name="T78" fmla="*/ 503 w 658"/>
              <a:gd name="T79" fmla="*/ 955 h 1358"/>
              <a:gd name="T80" fmla="*/ 516 w 658"/>
              <a:gd name="T81" fmla="*/ 991 h 1358"/>
              <a:gd name="T82" fmla="*/ 529 w 658"/>
              <a:gd name="T83" fmla="*/ 1027 h 1358"/>
              <a:gd name="T84" fmla="*/ 542 w 658"/>
              <a:gd name="T85" fmla="*/ 1063 h 1358"/>
              <a:gd name="T86" fmla="*/ 554 w 658"/>
              <a:gd name="T87" fmla="*/ 1098 h 1358"/>
              <a:gd name="T88" fmla="*/ 567 w 658"/>
              <a:gd name="T89" fmla="*/ 1132 h 1358"/>
              <a:gd name="T90" fmla="*/ 580 w 658"/>
              <a:gd name="T91" fmla="*/ 1166 h 1358"/>
              <a:gd name="T92" fmla="*/ 593 w 658"/>
              <a:gd name="T93" fmla="*/ 1200 h 1358"/>
              <a:gd name="T94" fmla="*/ 606 w 658"/>
              <a:gd name="T95" fmla="*/ 1233 h 1358"/>
              <a:gd name="T96" fmla="*/ 619 w 658"/>
              <a:gd name="T97" fmla="*/ 1265 h 1358"/>
              <a:gd name="T98" fmla="*/ 632 w 658"/>
              <a:gd name="T99" fmla="*/ 1297 h 1358"/>
              <a:gd name="T100" fmla="*/ 645 w 658"/>
              <a:gd name="T101" fmla="*/ 1328 h 1358"/>
              <a:gd name="T102" fmla="*/ 658 w 658"/>
              <a:gd name="T103" fmla="*/ 135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8" h="1358">
                <a:moveTo>
                  <a:pt x="0" y="2"/>
                </a:moveTo>
                <a:lnTo>
                  <a:pt x="13" y="0"/>
                </a:lnTo>
                <a:lnTo>
                  <a:pt x="26" y="0"/>
                </a:lnTo>
                <a:lnTo>
                  <a:pt x="39" y="2"/>
                </a:lnTo>
                <a:lnTo>
                  <a:pt x="52" y="6"/>
                </a:lnTo>
                <a:lnTo>
                  <a:pt x="64" y="11"/>
                </a:lnTo>
                <a:lnTo>
                  <a:pt x="77" y="19"/>
                </a:lnTo>
                <a:lnTo>
                  <a:pt x="90" y="28"/>
                </a:lnTo>
                <a:lnTo>
                  <a:pt x="103" y="39"/>
                </a:lnTo>
                <a:lnTo>
                  <a:pt x="116" y="51"/>
                </a:lnTo>
                <a:lnTo>
                  <a:pt x="129" y="66"/>
                </a:lnTo>
                <a:lnTo>
                  <a:pt x="142" y="81"/>
                </a:lnTo>
                <a:lnTo>
                  <a:pt x="155" y="99"/>
                </a:lnTo>
                <a:lnTo>
                  <a:pt x="168" y="118"/>
                </a:lnTo>
                <a:lnTo>
                  <a:pt x="180" y="139"/>
                </a:lnTo>
                <a:lnTo>
                  <a:pt x="193" y="161"/>
                </a:lnTo>
                <a:lnTo>
                  <a:pt x="206" y="184"/>
                </a:lnTo>
                <a:lnTo>
                  <a:pt x="219" y="209"/>
                </a:lnTo>
                <a:lnTo>
                  <a:pt x="232" y="235"/>
                </a:lnTo>
                <a:lnTo>
                  <a:pt x="245" y="263"/>
                </a:lnTo>
                <a:lnTo>
                  <a:pt x="258" y="291"/>
                </a:lnTo>
                <a:lnTo>
                  <a:pt x="271" y="321"/>
                </a:lnTo>
                <a:lnTo>
                  <a:pt x="284" y="352"/>
                </a:lnTo>
                <a:lnTo>
                  <a:pt x="297" y="383"/>
                </a:lnTo>
                <a:lnTo>
                  <a:pt x="309" y="416"/>
                </a:lnTo>
                <a:lnTo>
                  <a:pt x="322" y="449"/>
                </a:lnTo>
                <a:lnTo>
                  <a:pt x="335" y="483"/>
                </a:lnTo>
                <a:lnTo>
                  <a:pt x="348" y="518"/>
                </a:lnTo>
                <a:lnTo>
                  <a:pt x="361" y="553"/>
                </a:lnTo>
                <a:lnTo>
                  <a:pt x="374" y="588"/>
                </a:lnTo>
                <a:lnTo>
                  <a:pt x="387" y="624"/>
                </a:lnTo>
                <a:lnTo>
                  <a:pt x="400" y="661"/>
                </a:lnTo>
                <a:lnTo>
                  <a:pt x="413" y="697"/>
                </a:lnTo>
                <a:lnTo>
                  <a:pt x="426" y="734"/>
                </a:lnTo>
                <a:lnTo>
                  <a:pt x="438" y="771"/>
                </a:lnTo>
                <a:lnTo>
                  <a:pt x="451" y="808"/>
                </a:lnTo>
                <a:lnTo>
                  <a:pt x="464" y="845"/>
                </a:lnTo>
                <a:lnTo>
                  <a:pt x="477" y="882"/>
                </a:lnTo>
                <a:lnTo>
                  <a:pt x="490" y="918"/>
                </a:lnTo>
                <a:lnTo>
                  <a:pt x="503" y="955"/>
                </a:lnTo>
                <a:lnTo>
                  <a:pt x="516" y="991"/>
                </a:lnTo>
                <a:lnTo>
                  <a:pt x="529" y="1027"/>
                </a:lnTo>
                <a:lnTo>
                  <a:pt x="542" y="1063"/>
                </a:lnTo>
                <a:lnTo>
                  <a:pt x="554" y="1098"/>
                </a:lnTo>
                <a:lnTo>
                  <a:pt x="567" y="1132"/>
                </a:lnTo>
                <a:lnTo>
                  <a:pt x="580" y="1166"/>
                </a:lnTo>
                <a:lnTo>
                  <a:pt x="593" y="1200"/>
                </a:lnTo>
                <a:lnTo>
                  <a:pt x="606" y="1233"/>
                </a:lnTo>
                <a:lnTo>
                  <a:pt x="619" y="1265"/>
                </a:lnTo>
                <a:lnTo>
                  <a:pt x="632" y="1297"/>
                </a:lnTo>
                <a:lnTo>
                  <a:pt x="645" y="1328"/>
                </a:lnTo>
                <a:lnTo>
                  <a:pt x="658" y="1358"/>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Freeform 10"/>
          <p:cNvSpPr>
            <a:spLocks/>
          </p:cNvSpPr>
          <p:nvPr/>
        </p:nvSpPr>
        <p:spPr bwMode="auto">
          <a:xfrm>
            <a:off x="7104063" y="4881563"/>
            <a:ext cx="1042988" cy="1065213"/>
          </a:xfrm>
          <a:custGeom>
            <a:avLst/>
            <a:gdLst>
              <a:gd name="T0" fmla="*/ 0 w 657"/>
              <a:gd name="T1" fmla="*/ 0 h 671"/>
              <a:gd name="T2" fmla="*/ 13 w 657"/>
              <a:gd name="T3" fmla="*/ 30 h 671"/>
              <a:gd name="T4" fmla="*/ 26 w 657"/>
              <a:gd name="T5" fmla="*/ 60 h 671"/>
              <a:gd name="T6" fmla="*/ 38 w 657"/>
              <a:gd name="T7" fmla="*/ 88 h 671"/>
              <a:gd name="T8" fmla="*/ 51 w 657"/>
              <a:gd name="T9" fmla="*/ 116 h 671"/>
              <a:gd name="T10" fmla="*/ 64 w 657"/>
              <a:gd name="T11" fmla="*/ 143 h 671"/>
              <a:gd name="T12" fmla="*/ 77 w 657"/>
              <a:gd name="T13" fmla="*/ 170 h 671"/>
              <a:gd name="T14" fmla="*/ 90 w 657"/>
              <a:gd name="T15" fmla="*/ 195 h 671"/>
              <a:gd name="T16" fmla="*/ 103 w 657"/>
              <a:gd name="T17" fmla="*/ 220 h 671"/>
              <a:gd name="T18" fmla="*/ 116 w 657"/>
              <a:gd name="T19" fmla="*/ 244 h 671"/>
              <a:gd name="T20" fmla="*/ 129 w 657"/>
              <a:gd name="T21" fmla="*/ 267 h 671"/>
              <a:gd name="T22" fmla="*/ 142 w 657"/>
              <a:gd name="T23" fmla="*/ 289 h 671"/>
              <a:gd name="T24" fmla="*/ 154 w 657"/>
              <a:gd name="T25" fmla="*/ 311 h 671"/>
              <a:gd name="T26" fmla="*/ 167 w 657"/>
              <a:gd name="T27" fmla="*/ 331 h 671"/>
              <a:gd name="T28" fmla="*/ 180 w 657"/>
              <a:gd name="T29" fmla="*/ 351 h 671"/>
              <a:gd name="T30" fmla="*/ 193 w 657"/>
              <a:gd name="T31" fmla="*/ 370 h 671"/>
              <a:gd name="T32" fmla="*/ 206 w 657"/>
              <a:gd name="T33" fmla="*/ 389 h 671"/>
              <a:gd name="T34" fmla="*/ 219 w 657"/>
              <a:gd name="T35" fmla="*/ 406 h 671"/>
              <a:gd name="T36" fmla="*/ 232 w 657"/>
              <a:gd name="T37" fmla="*/ 423 h 671"/>
              <a:gd name="T38" fmla="*/ 245 w 657"/>
              <a:gd name="T39" fmla="*/ 439 h 671"/>
              <a:gd name="T40" fmla="*/ 258 w 657"/>
              <a:gd name="T41" fmla="*/ 454 h 671"/>
              <a:gd name="T42" fmla="*/ 271 w 657"/>
              <a:gd name="T43" fmla="*/ 469 h 671"/>
              <a:gd name="T44" fmla="*/ 283 w 657"/>
              <a:gd name="T45" fmla="*/ 483 h 671"/>
              <a:gd name="T46" fmla="*/ 296 w 657"/>
              <a:gd name="T47" fmla="*/ 496 h 671"/>
              <a:gd name="T48" fmla="*/ 309 w 657"/>
              <a:gd name="T49" fmla="*/ 508 h 671"/>
              <a:gd name="T50" fmla="*/ 322 w 657"/>
              <a:gd name="T51" fmla="*/ 520 h 671"/>
              <a:gd name="T52" fmla="*/ 335 w 657"/>
              <a:gd name="T53" fmla="*/ 532 h 671"/>
              <a:gd name="T54" fmla="*/ 348 w 657"/>
              <a:gd name="T55" fmla="*/ 542 h 671"/>
              <a:gd name="T56" fmla="*/ 361 w 657"/>
              <a:gd name="T57" fmla="*/ 552 h 671"/>
              <a:gd name="T58" fmla="*/ 374 w 657"/>
              <a:gd name="T59" fmla="*/ 562 h 671"/>
              <a:gd name="T60" fmla="*/ 387 w 657"/>
              <a:gd name="T61" fmla="*/ 571 h 671"/>
              <a:gd name="T62" fmla="*/ 400 w 657"/>
              <a:gd name="T63" fmla="*/ 579 h 671"/>
              <a:gd name="T64" fmla="*/ 412 w 657"/>
              <a:gd name="T65" fmla="*/ 588 h 671"/>
              <a:gd name="T66" fmla="*/ 425 w 657"/>
              <a:gd name="T67" fmla="*/ 595 h 671"/>
              <a:gd name="T68" fmla="*/ 438 w 657"/>
              <a:gd name="T69" fmla="*/ 602 h 671"/>
              <a:gd name="T70" fmla="*/ 451 w 657"/>
              <a:gd name="T71" fmla="*/ 609 h 671"/>
              <a:gd name="T72" fmla="*/ 464 w 657"/>
              <a:gd name="T73" fmla="*/ 615 h 671"/>
              <a:gd name="T74" fmla="*/ 477 w 657"/>
              <a:gd name="T75" fmla="*/ 621 h 671"/>
              <a:gd name="T76" fmla="*/ 490 w 657"/>
              <a:gd name="T77" fmla="*/ 626 h 671"/>
              <a:gd name="T78" fmla="*/ 503 w 657"/>
              <a:gd name="T79" fmla="*/ 632 h 671"/>
              <a:gd name="T80" fmla="*/ 516 w 657"/>
              <a:gd name="T81" fmla="*/ 636 h 671"/>
              <a:gd name="T82" fmla="*/ 528 w 657"/>
              <a:gd name="T83" fmla="*/ 641 h 671"/>
              <a:gd name="T84" fmla="*/ 541 w 657"/>
              <a:gd name="T85" fmla="*/ 645 h 671"/>
              <a:gd name="T86" fmla="*/ 554 w 657"/>
              <a:gd name="T87" fmla="*/ 649 h 671"/>
              <a:gd name="T88" fmla="*/ 567 w 657"/>
              <a:gd name="T89" fmla="*/ 652 h 671"/>
              <a:gd name="T90" fmla="*/ 580 w 657"/>
              <a:gd name="T91" fmla="*/ 656 h 671"/>
              <a:gd name="T92" fmla="*/ 593 w 657"/>
              <a:gd name="T93" fmla="*/ 659 h 671"/>
              <a:gd name="T94" fmla="*/ 606 w 657"/>
              <a:gd name="T95" fmla="*/ 662 h 671"/>
              <a:gd name="T96" fmla="*/ 619 w 657"/>
              <a:gd name="T97" fmla="*/ 664 h 671"/>
              <a:gd name="T98" fmla="*/ 632 w 657"/>
              <a:gd name="T99" fmla="*/ 667 h 671"/>
              <a:gd name="T100" fmla="*/ 645 w 657"/>
              <a:gd name="T101" fmla="*/ 669 h 671"/>
              <a:gd name="T102" fmla="*/ 657 w 657"/>
              <a:gd name="T103" fmla="*/ 67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7" h="671">
                <a:moveTo>
                  <a:pt x="0" y="0"/>
                </a:moveTo>
                <a:lnTo>
                  <a:pt x="13" y="30"/>
                </a:lnTo>
                <a:lnTo>
                  <a:pt x="26" y="60"/>
                </a:lnTo>
                <a:lnTo>
                  <a:pt x="38" y="88"/>
                </a:lnTo>
                <a:lnTo>
                  <a:pt x="51" y="116"/>
                </a:lnTo>
                <a:lnTo>
                  <a:pt x="64" y="143"/>
                </a:lnTo>
                <a:lnTo>
                  <a:pt x="77" y="170"/>
                </a:lnTo>
                <a:lnTo>
                  <a:pt x="90" y="195"/>
                </a:lnTo>
                <a:lnTo>
                  <a:pt x="103" y="220"/>
                </a:lnTo>
                <a:lnTo>
                  <a:pt x="116" y="244"/>
                </a:lnTo>
                <a:lnTo>
                  <a:pt x="129" y="267"/>
                </a:lnTo>
                <a:lnTo>
                  <a:pt x="142" y="289"/>
                </a:lnTo>
                <a:lnTo>
                  <a:pt x="154" y="311"/>
                </a:lnTo>
                <a:lnTo>
                  <a:pt x="167" y="331"/>
                </a:lnTo>
                <a:lnTo>
                  <a:pt x="180" y="351"/>
                </a:lnTo>
                <a:lnTo>
                  <a:pt x="193" y="370"/>
                </a:lnTo>
                <a:lnTo>
                  <a:pt x="206" y="389"/>
                </a:lnTo>
                <a:lnTo>
                  <a:pt x="219" y="406"/>
                </a:lnTo>
                <a:lnTo>
                  <a:pt x="232" y="423"/>
                </a:lnTo>
                <a:lnTo>
                  <a:pt x="245" y="439"/>
                </a:lnTo>
                <a:lnTo>
                  <a:pt x="258" y="454"/>
                </a:lnTo>
                <a:lnTo>
                  <a:pt x="271" y="469"/>
                </a:lnTo>
                <a:lnTo>
                  <a:pt x="283" y="483"/>
                </a:lnTo>
                <a:lnTo>
                  <a:pt x="296" y="496"/>
                </a:lnTo>
                <a:lnTo>
                  <a:pt x="309" y="508"/>
                </a:lnTo>
                <a:lnTo>
                  <a:pt x="322" y="520"/>
                </a:lnTo>
                <a:lnTo>
                  <a:pt x="335" y="532"/>
                </a:lnTo>
                <a:lnTo>
                  <a:pt x="348" y="542"/>
                </a:lnTo>
                <a:lnTo>
                  <a:pt x="361" y="552"/>
                </a:lnTo>
                <a:lnTo>
                  <a:pt x="374" y="562"/>
                </a:lnTo>
                <a:lnTo>
                  <a:pt x="387" y="571"/>
                </a:lnTo>
                <a:lnTo>
                  <a:pt x="400" y="579"/>
                </a:lnTo>
                <a:lnTo>
                  <a:pt x="412" y="588"/>
                </a:lnTo>
                <a:lnTo>
                  <a:pt x="425" y="595"/>
                </a:lnTo>
                <a:lnTo>
                  <a:pt x="438" y="602"/>
                </a:lnTo>
                <a:lnTo>
                  <a:pt x="451" y="609"/>
                </a:lnTo>
                <a:lnTo>
                  <a:pt x="464" y="615"/>
                </a:lnTo>
                <a:lnTo>
                  <a:pt x="477" y="621"/>
                </a:lnTo>
                <a:lnTo>
                  <a:pt x="490" y="626"/>
                </a:lnTo>
                <a:lnTo>
                  <a:pt x="503" y="632"/>
                </a:lnTo>
                <a:lnTo>
                  <a:pt x="516" y="636"/>
                </a:lnTo>
                <a:lnTo>
                  <a:pt x="528" y="641"/>
                </a:lnTo>
                <a:lnTo>
                  <a:pt x="541" y="645"/>
                </a:lnTo>
                <a:lnTo>
                  <a:pt x="554" y="649"/>
                </a:lnTo>
                <a:lnTo>
                  <a:pt x="567" y="652"/>
                </a:lnTo>
                <a:lnTo>
                  <a:pt x="580" y="656"/>
                </a:lnTo>
                <a:lnTo>
                  <a:pt x="593" y="659"/>
                </a:lnTo>
                <a:lnTo>
                  <a:pt x="606" y="662"/>
                </a:lnTo>
                <a:lnTo>
                  <a:pt x="619" y="664"/>
                </a:lnTo>
                <a:lnTo>
                  <a:pt x="632" y="667"/>
                </a:lnTo>
                <a:lnTo>
                  <a:pt x="645" y="669"/>
                </a:lnTo>
                <a:lnTo>
                  <a:pt x="657" y="671"/>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Line 11"/>
          <p:cNvSpPr>
            <a:spLocks noChangeShapeType="1"/>
          </p:cNvSpPr>
          <p:nvPr/>
        </p:nvSpPr>
        <p:spPr bwMode="auto">
          <a:xfrm>
            <a:off x="8128001" y="5943600"/>
            <a:ext cx="19050" cy="3175"/>
          </a:xfrm>
          <a:prstGeom prst="line">
            <a:avLst/>
          </a:prstGeom>
          <a:noFill/>
          <a:ln w="26988" cap="flat">
            <a:solidFill>
              <a:srgbClr val="FFFF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Freeform 12"/>
          <p:cNvSpPr>
            <a:spLocks/>
          </p:cNvSpPr>
          <p:nvPr/>
        </p:nvSpPr>
        <p:spPr bwMode="auto">
          <a:xfrm>
            <a:off x="6623051" y="5940425"/>
            <a:ext cx="80963" cy="80963"/>
          </a:xfrm>
          <a:custGeom>
            <a:avLst/>
            <a:gdLst>
              <a:gd name="T0" fmla="*/ 51 w 51"/>
              <a:gd name="T1" fmla="*/ 26 h 51"/>
              <a:gd name="T2" fmla="*/ 49 w 51"/>
              <a:gd name="T3" fmla="*/ 16 h 51"/>
              <a:gd name="T4" fmla="*/ 43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6 h 51"/>
              <a:gd name="T18" fmla="*/ 2 w 51"/>
              <a:gd name="T19" fmla="*/ 35 h 51"/>
              <a:gd name="T20" fmla="*/ 8 w 51"/>
              <a:gd name="T21" fmla="*/ 44 h 51"/>
              <a:gd name="T22" fmla="*/ 16 w 51"/>
              <a:gd name="T23" fmla="*/ 49 h 51"/>
              <a:gd name="T24" fmla="*/ 26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6" y="0"/>
                </a:lnTo>
                <a:lnTo>
                  <a:pt x="16" y="2"/>
                </a:lnTo>
                <a:lnTo>
                  <a:pt x="8" y="8"/>
                </a:lnTo>
                <a:lnTo>
                  <a:pt x="2" y="16"/>
                </a:lnTo>
                <a:lnTo>
                  <a:pt x="0" y="26"/>
                </a:lnTo>
                <a:lnTo>
                  <a:pt x="2" y="35"/>
                </a:lnTo>
                <a:lnTo>
                  <a:pt x="8" y="44"/>
                </a:lnTo>
                <a:lnTo>
                  <a:pt x="16" y="49"/>
                </a:lnTo>
                <a:lnTo>
                  <a:pt x="26"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3"/>
          <p:cNvSpPr>
            <a:spLocks/>
          </p:cNvSpPr>
          <p:nvPr/>
        </p:nvSpPr>
        <p:spPr bwMode="auto">
          <a:xfrm>
            <a:off x="6442076" y="5940425"/>
            <a:ext cx="80963" cy="80963"/>
          </a:xfrm>
          <a:custGeom>
            <a:avLst/>
            <a:gdLst>
              <a:gd name="T0" fmla="*/ 51 w 51"/>
              <a:gd name="T1" fmla="*/ 26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6 h 51"/>
              <a:gd name="T18" fmla="*/ 2 w 51"/>
              <a:gd name="T19" fmla="*/ 35 h 51"/>
              <a:gd name="T20" fmla="*/ 7 w 51"/>
              <a:gd name="T21" fmla="*/ 44 h 51"/>
              <a:gd name="T22" fmla="*/ 16 w 51"/>
              <a:gd name="T23" fmla="*/ 49 h 51"/>
              <a:gd name="T24" fmla="*/ 25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5" y="0"/>
                </a:lnTo>
                <a:lnTo>
                  <a:pt x="16" y="2"/>
                </a:lnTo>
                <a:lnTo>
                  <a:pt x="7" y="8"/>
                </a:lnTo>
                <a:lnTo>
                  <a:pt x="2" y="16"/>
                </a:lnTo>
                <a:lnTo>
                  <a:pt x="0" y="26"/>
                </a:lnTo>
                <a:lnTo>
                  <a:pt x="2" y="35"/>
                </a:lnTo>
                <a:lnTo>
                  <a:pt x="7" y="44"/>
                </a:lnTo>
                <a:lnTo>
                  <a:pt x="16" y="49"/>
                </a:lnTo>
                <a:lnTo>
                  <a:pt x="25"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4"/>
          <p:cNvSpPr>
            <a:spLocks/>
          </p:cNvSpPr>
          <p:nvPr/>
        </p:nvSpPr>
        <p:spPr bwMode="auto">
          <a:xfrm>
            <a:off x="5356226" y="5940425"/>
            <a:ext cx="80963" cy="80963"/>
          </a:xfrm>
          <a:custGeom>
            <a:avLst/>
            <a:gdLst>
              <a:gd name="T0" fmla="*/ 51 w 51"/>
              <a:gd name="T1" fmla="*/ 26 h 51"/>
              <a:gd name="T2" fmla="*/ 49 w 51"/>
              <a:gd name="T3" fmla="*/ 16 h 51"/>
              <a:gd name="T4" fmla="*/ 44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6 h 51"/>
              <a:gd name="T18" fmla="*/ 2 w 51"/>
              <a:gd name="T19" fmla="*/ 35 h 51"/>
              <a:gd name="T20" fmla="*/ 8 w 51"/>
              <a:gd name="T21" fmla="*/ 44 h 51"/>
              <a:gd name="T22" fmla="*/ 16 w 51"/>
              <a:gd name="T23" fmla="*/ 49 h 51"/>
              <a:gd name="T24" fmla="*/ 26 w 51"/>
              <a:gd name="T25" fmla="*/ 51 h 51"/>
              <a:gd name="T26" fmla="*/ 35 w 51"/>
              <a:gd name="T27" fmla="*/ 49 h 51"/>
              <a:gd name="T28" fmla="*/ 44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4" y="8"/>
                </a:lnTo>
                <a:lnTo>
                  <a:pt x="35" y="2"/>
                </a:lnTo>
                <a:lnTo>
                  <a:pt x="26" y="0"/>
                </a:lnTo>
                <a:lnTo>
                  <a:pt x="16" y="2"/>
                </a:lnTo>
                <a:lnTo>
                  <a:pt x="8" y="8"/>
                </a:lnTo>
                <a:lnTo>
                  <a:pt x="2" y="16"/>
                </a:lnTo>
                <a:lnTo>
                  <a:pt x="0" y="26"/>
                </a:lnTo>
                <a:lnTo>
                  <a:pt x="2" y="35"/>
                </a:lnTo>
                <a:lnTo>
                  <a:pt x="8" y="44"/>
                </a:lnTo>
                <a:lnTo>
                  <a:pt x="16" y="49"/>
                </a:lnTo>
                <a:lnTo>
                  <a:pt x="26" y="51"/>
                </a:lnTo>
                <a:lnTo>
                  <a:pt x="35" y="49"/>
                </a:lnTo>
                <a:lnTo>
                  <a:pt x="44"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5"/>
          <p:cNvSpPr>
            <a:spLocks/>
          </p:cNvSpPr>
          <p:nvPr/>
        </p:nvSpPr>
        <p:spPr bwMode="auto">
          <a:xfrm>
            <a:off x="6338888" y="5940425"/>
            <a:ext cx="80963" cy="80963"/>
          </a:xfrm>
          <a:custGeom>
            <a:avLst/>
            <a:gdLst>
              <a:gd name="T0" fmla="*/ 51 w 51"/>
              <a:gd name="T1" fmla="*/ 26 h 51"/>
              <a:gd name="T2" fmla="*/ 49 w 51"/>
              <a:gd name="T3" fmla="*/ 16 h 51"/>
              <a:gd name="T4" fmla="*/ 43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6 h 51"/>
              <a:gd name="T18" fmla="*/ 2 w 51"/>
              <a:gd name="T19" fmla="*/ 35 h 51"/>
              <a:gd name="T20" fmla="*/ 8 w 51"/>
              <a:gd name="T21" fmla="*/ 44 h 51"/>
              <a:gd name="T22" fmla="*/ 16 w 51"/>
              <a:gd name="T23" fmla="*/ 49 h 51"/>
              <a:gd name="T24" fmla="*/ 26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6" y="0"/>
                </a:lnTo>
                <a:lnTo>
                  <a:pt x="16" y="2"/>
                </a:lnTo>
                <a:lnTo>
                  <a:pt x="8" y="8"/>
                </a:lnTo>
                <a:lnTo>
                  <a:pt x="2" y="16"/>
                </a:lnTo>
                <a:lnTo>
                  <a:pt x="0" y="26"/>
                </a:lnTo>
                <a:lnTo>
                  <a:pt x="2" y="35"/>
                </a:lnTo>
                <a:lnTo>
                  <a:pt x="8" y="44"/>
                </a:lnTo>
                <a:lnTo>
                  <a:pt x="16" y="49"/>
                </a:lnTo>
                <a:lnTo>
                  <a:pt x="26"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6"/>
          <p:cNvSpPr>
            <a:spLocks/>
          </p:cNvSpPr>
          <p:nvPr/>
        </p:nvSpPr>
        <p:spPr bwMode="auto">
          <a:xfrm>
            <a:off x="5559426" y="5940425"/>
            <a:ext cx="79375" cy="80963"/>
          </a:xfrm>
          <a:custGeom>
            <a:avLst/>
            <a:gdLst>
              <a:gd name="T0" fmla="*/ 50 w 50"/>
              <a:gd name="T1" fmla="*/ 26 h 51"/>
              <a:gd name="T2" fmla="*/ 48 w 50"/>
              <a:gd name="T3" fmla="*/ 16 h 51"/>
              <a:gd name="T4" fmla="*/ 43 w 50"/>
              <a:gd name="T5" fmla="*/ 8 h 51"/>
              <a:gd name="T6" fmla="*/ 35 w 50"/>
              <a:gd name="T7" fmla="*/ 2 h 51"/>
              <a:gd name="T8" fmla="*/ 25 w 50"/>
              <a:gd name="T9" fmla="*/ 0 h 51"/>
              <a:gd name="T10" fmla="*/ 15 w 50"/>
              <a:gd name="T11" fmla="*/ 2 h 51"/>
              <a:gd name="T12" fmla="*/ 7 w 50"/>
              <a:gd name="T13" fmla="*/ 8 h 51"/>
              <a:gd name="T14" fmla="*/ 2 w 50"/>
              <a:gd name="T15" fmla="*/ 16 h 51"/>
              <a:gd name="T16" fmla="*/ 0 w 50"/>
              <a:gd name="T17" fmla="*/ 26 h 51"/>
              <a:gd name="T18" fmla="*/ 2 w 50"/>
              <a:gd name="T19" fmla="*/ 35 h 51"/>
              <a:gd name="T20" fmla="*/ 7 w 50"/>
              <a:gd name="T21" fmla="*/ 44 h 51"/>
              <a:gd name="T22" fmla="*/ 15 w 50"/>
              <a:gd name="T23" fmla="*/ 49 h 51"/>
              <a:gd name="T24" fmla="*/ 25 w 50"/>
              <a:gd name="T25" fmla="*/ 51 h 51"/>
              <a:gd name="T26" fmla="*/ 35 w 50"/>
              <a:gd name="T27" fmla="*/ 49 h 51"/>
              <a:gd name="T28" fmla="*/ 43 w 50"/>
              <a:gd name="T29" fmla="*/ 44 h 51"/>
              <a:gd name="T30" fmla="*/ 48 w 50"/>
              <a:gd name="T31" fmla="*/ 35 h 51"/>
              <a:gd name="T32" fmla="*/ 50 w 50"/>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6"/>
                </a:moveTo>
                <a:lnTo>
                  <a:pt x="48" y="16"/>
                </a:lnTo>
                <a:lnTo>
                  <a:pt x="43" y="8"/>
                </a:lnTo>
                <a:lnTo>
                  <a:pt x="35" y="2"/>
                </a:lnTo>
                <a:lnTo>
                  <a:pt x="25" y="0"/>
                </a:lnTo>
                <a:lnTo>
                  <a:pt x="15" y="2"/>
                </a:lnTo>
                <a:lnTo>
                  <a:pt x="7" y="8"/>
                </a:lnTo>
                <a:lnTo>
                  <a:pt x="2" y="16"/>
                </a:lnTo>
                <a:lnTo>
                  <a:pt x="0" y="26"/>
                </a:lnTo>
                <a:lnTo>
                  <a:pt x="2" y="35"/>
                </a:lnTo>
                <a:lnTo>
                  <a:pt x="7" y="44"/>
                </a:lnTo>
                <a:lnTo>
                  <a:pt x="15" y="49"/>
                </a:lnTo>
                <a:lnTo>
                  <a:pt x="25" y="51"/>
                </a:lnTo>
                <a:lnTo>
                  <a:pt x="35" y="49"/>
                </a:lnTo>
                <a:lnTo>
                  <a:pt x="43" y="44"/>
                </a:lnTo>
                <a:lnTo>
                  <a:pt x="48" y="35"/>
                </a:lnTo>
                <a:lnTo>
                  <a:pt x="50"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7"/>
          <p:cNvSpPr>
            <a:spLocks/>
          </p:cNvSpPr>
          <p:nvPr/>
        </p:nvSpPr>
        <p:spPr bwMode="auto">
          <a:xfrm>
            <a:off x="7099301" y="5940425"/>
            <a:ext cx="80963" cy="80963"/>
          </a:xfrm>
          <a:custGeom>
            <a:avLst/>
            <a:gdLst>
              <a:gd name="T0" fmla="*/ 51 w 51"/>
              <a:gd name="T1" fmla="*/ 26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6 h 51"/>
              <a:gd name="T18" fmla="*/ 2 w 51"/>
              <a:gd name="T19" fmla="*/ 35 h 51"/>
              <a:gd name="T20" fmla="*/ 7 w 51"/>
              <a:gd name="T21" fmla="*/ 44 h 51"/>
              <a:gd name="T22" fmla="*/ 16 w 51"/>
              <a:gd name="T23" fmla="*/ 49 h 51"/>
              <a:gd name="T24" fmla="*/ 25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5" y="0"/>
                </a:lnTo>
                <a:lnTo>
                  <a:pt x="16" y="2"/>
                </a:lnTo>
                <a:lnTo>
                  <a:pt x="7" y="8"/>
                </a:lnTo>
                <a:lnTo>
                  <a:pt x="2" y="16"/>
                </a:lnTo>
                <a:lnTo>
                  <a:pt x="0" y="26"/>
                </a:lnTo>
                <a:lnTo>
                  <a:pt x="2" y="35"/>
                </a:lnTo>
                <a:lnTo>
                  <a:pt x="7" y="44"/>
                </a:lnTo>
                <a:lnTo>
                  <a:pt x="16" y="49"/>
                </a:lnTo>
                <a:lnTo>
                  <a:pt x="25"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8"/>
          <p:cNvSpPr>
            <a:spLocks/>
          </p:cNvSpPr>
          <p:nvPr/>
        </p:nvSpPr>
        <p:spPr bwMode="auto">
          <a:xfrm>
            <a:off x="6048376" y="5940425"/>
            <a:ext cx="80963" cy="80963"/>
          </a:xfrm>
          <a:custGeom>
            <a:avLst/>
            <a:gdLst>
              <a:gd name="T0" fmla="*/ 51 w 51"/>
              <a:gd name="T1" fmla="*/ 26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6 h 51"/>
              <a:gd name="T18" fmla="*/ 2 w 51"/>
              <a:gd name="T19" fmla="*/ 35 h 51"/>
              <a:gd name="T20" fmla="*/ 7 w 51"/>
              <a:gd name="T21" fmla="*/ 44 h 51"/>
              <a:gd name="T22" fmla="*/ 16 w 51"/>
              <a:gd name="T23" fmla="*/ 49 h 51"/>
              <a:gd name="T24" fmla="*/ 25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5" y="0"/>
                </a:lnTo>
                <a:lnTo>
                  <a:pt x="16" y="2"/>
                </a:lnTo>
                <a:lnTo>
                  <a:pt x="7" y="8"/>
                </a:lnTo>
                <a:lnTo>
                  <a:pt x="2" y="16"/>
                </a:lnTo>
                <a:lnTo>
                  <a:pt x="0" y="26"/>
                </a:lnTo>
                <a:lnTo>
                  <a:pt x="2" y="35"/>
                </a:lnTo>
                <a:lnTo>
                  <a:pt x="7" y="44"/>
                </a:lnTo>
                <a:lnTo>
                  <a:pt x="16" y="49"/>
                </a:lnTo>
                <a:lnTo>
                  <a:pt x="25"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9"/>
          <p:cNvSpPr>
            <a:spLocks/>
          </p:cNvSpPr>
          <p:nvPr/>
        </p:nvSpPr>
        <p:spPr bwMode="auto">
          <a:xfrm>
            <a:off x="7181851" y="5940425"/>
            <a:ext cx="79375" cy="80963"/>
          </a:xfrm>
          <a:custGeom>
            <a:avLst/>
            <a:gdLst>
              <a:gd name="T0" fmla="*/ 50 w 50"/>
              <a:gd name="T1" fmla="*/ 26 h 51"/>
              <a:gd name="T2" fmla="*/ 48 w 50"/>
              <a:gd name="T3" fmla="*/ 16 h 51"/>
              <a:gd name="T4" fmla="*/ 43 w 50"/>
              <a:gd name="T5" fmla="*/ 8 h 51"/>
              <a:gd name="T6" fmla="*/ 35 w 50"/>
              <a:gd name="T7" fmla="*/ 2 h 51"/>
              <a:gd name="T8" fmla="*/ 25 w 50"/>
              <a:gd name="T9" fmla="*/ 0 h 51"/>
              <a:gd name="T10" fmla="*/ 15 w 50"/>
              <a:gd name="T11" fmla="*/ 2 h 51"/>
              <a:gd name="T12" fmla="*/ 7 w 50"/>
              <a:gd name="T13" fmla="*/ 8 h 51"/>
              <a:gd name="T14" fmla="*/ 2 w 50"/>
              <a:gd name="T15" fmla="*/ 16 h 51"/>
              <a:gd name="T16" fmla="*/ 0 w 50"/>
              <a:gd name="T17" fmla="*/ 26 h 51"/>
              <a:gd name="T18" fmla="*/ 2 w 50"/>
              <a:gd name="T19" fmla="*/ 35 h 51"/>
              <a:gd name="T20" fmla="*/ 7 w 50"/>
              <a:gd name="T21" fmla="*/ 44 h 51"/>
              <a:gd name="T22" fmla="*/ 15 w 50"/>
              <a:gd name="T23" fmla="*/ 49 h 51"/>
              <a:gd name="T24" fmla="*/ 25 w 50"/>
              <a:gd name="T25" fmla="*/ 51 h 51"/>
              <a:gd name="T26" fmla="*/ 35 w 50"/>
              <a:gd name="T27" fmla="*/ 49 h 51"/>
              <a:gd name="T28" fmla="*/ 43 w 50"/>
              <a:gd name="T29" fmla="*/ 44 h 51"/>
              <a:gd name="T30" fmla="*/ 48 w 50"/>
              <a:gd name="T31" fmla="*/ 35 h 51"/>
              <a:gd name="T32" fmla="*/ 50 w 50"/>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6"/>
                </a:moveTo>
                <a:lnTo>
                  <a:pt x="48" y="16"/>
                </a:lnTo>
                <a:lnTo>
                  <a:pt x="43" y="8"/>
                </a:lnTo>
                <a:lnTo>
                  <a:pt x="35" y="2"/>
                </a:lnTo>
                <a:lnTo>
                  <a:pt x="25" y="0"/>
                </a:lnTo>
                <a:lnTo>
                  <a:pt x="15" y="2"/>
                </a:lnTo>
                <a:lnTo>
                  <a:pt x="7" y="8"/>
                </a:lnTo>
                <a:lnTo>
                  <a:pt x="2" y="16"/>
                </a:lnTo>
                <a:lnTo>
                  <a:pt x="0" y="26"/>
                </a:lnTo>
                <a:lnTo>
                  <a:pt x="2" y="35"/>
                </a:lnTo>
                <a:lnTo>
                  <a:pt x="7" y="44"/>
                </a:lnTo>
                <a:lnTo>
                  <a:pt x="15" y="49"/>
                </a:lnTo>
                <a:lnTo>
                  <a:pt x="25" y="51"/>
                </a:lnTo>
                <a:lnTo>
                  <a:pt x="35" y="49"/>
                </a:lnTo>
                <a:lnTo>
                  <a:pt x="43" y="44"/>
                </a:lnTo>
                <a:lnTo>
                  <a:pt x="48" y="35"/>
                </a:lnTo>
                <a:lnTo>
                  <a:pt x="50"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20"/>
          <p:cNvSpPr>
            <a:spLocks/>
          </p:cNvSpPr>
          <p:nvPr/>
        </p:nvSpPr>
        <p:spPr bwMode="auto">
          <a:xfrm>
            <a:off x="5781676" y="5940425"/>
            <a:ext cx="79375" cy="80963"/>
          </a:xfrm>
          <a:custGeom>
            <a:avLst/>
            <a:gdLst>
              <a:gd name="T0" fmla="*/ 50 w 50"/>
              <a:gd name="T1" fmla="*/ 26 h 51"/>
              <a:gd name="T2" fmla="*/ 49 w 50"/>
              <a:gd name="T3" fmla="*/ 16 h 51"/>
              <a:gd name="T4" fmla="*/ 43 w 50"/>
              <a:gd name="T5" fmla="*/ 8 h 51"/>
              <a:gd name="T6" fmla="*/ 35 w 50"/>
              <a:gd name="T7" fmla="*/ 2 h 51"/>
              <a:gd name="T8" fmla="*/ 25 w 50"/>
              <a:gd name="T9" fmla="*/ 0 h 51"/>
              <a:gd name="T10" fmla="*/ 16 w 50"/>
              <a:gd name="T11" fmla="*/ 2 h 51"/>
              <a:gd name="T12" fmla="*/ 7 w 50"/>
              <a:gd name="T13" fmla="*/ 8 h 51"/>
              <a:gd name="T14" fmla="*/ 2 w 50"/>
              <a:gd name="T15" fmla="*/ 16 h 51"/>
              <a:gd name="T16" fmla="*/ 0 w 50"/>
              <a:gd name="T17" fmla="*/ 26 h 51"/>
              <a:gd name="T18" fmla="*/ 2 w 50"/>
              <a:gd name="T19" fmla="*/ 35 h 51"/>
              <a:gd name="T20" fmla="*/ 7 w 50"/>
              <a:gd name="T21" fmla="*/ 44 h 51"/>
              <a:gd name="T22" fmla="*/ 16 w 50"/>
              <a:gd name="T23" fmla="*/ 49 h 51"/>
              <a:gd name="T24" fmla="*/ 25 w 50"/>
              <a:gd name="T25" fmla="*/ 51 h 51"/>
              <a:gd name="T26" fmla="*/ 35 w 50"/>
              <a:gd name="T27" fmla="*/ 49 h 51"/>
              <a:gd name="T28" fmla="*/ 43 w 50"/>
              <a:gd name="T29" fmla="*/ 44 h 51"/>
              <a:gd name="T30" fmla="*/ 49 w 50"/>
              <a:gd name="T31" fmla="*/ 35 h 51"/>
              <a:gd name="T32" fmla="*/ 50 w 50"/>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6"/>
                </a:moveTo>
                <a:lnTo>
                  <a:pt x="49" y="16"/>
                </a:lnTo>
                <a:lnTo>
                  <a:pt x="43" y="8"/>
                </a:lnTo>
                <a:lnTo>
                  <a:pt x="35" y="2"/>
                </a:lnTo>
                <a:lnTo>
                  <a:pt x="25" y="0"/>
                </a:lnTo>
                <a:lnTo>
                  <a:pt x="16" y="2"/>
                </a:lnTo>
                <a:lnTo>
                  <a:pt x="7" y="8"/>
                </a:lnTo>
                <a:lnTo>
                  <a:pt x="2" y="16"/>
                </a:lnTo>
                <a:lnTo>
                  <a:pt x="0" y="26"/>
                </a:lnTo>
                <a:lnTo>
                  <a:pt x="2" y="35"/>
                </a:lnTo>
                <a:lnTo>
                  <a:pt x="7" y="44"/>
                </a:lnTo>
                <a:lnTo>
                  <a:pt x="16" y="49"/>
                </a:lnTo>
                <a:lnTo>
                  <a:pt x="25" y="51"/>
                </a:lnTo>
                <a:lnTo>
                  <a:pt x="35" y="49"/>
                </a:lnTo>
                <a:lnTo>
                  <a:pt x="43" y="44"/>
                </a:lnTo>
                <a:lnTo>
                  <a:pt x="49" y="35"/>
                </a:lnTo>
                <a:lnTo>
                  <a:pt x="50"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21"/>
          <p:cNvSpPr>
            <a:spLocks/>
          </p:cNvSpPr>
          <p:nvPr/>
        </p:nvSpPr>
        <p:spPr bwMode="auto">
          <a:xfrm>
            <a:off x="6469063" y="5940425"/>
            <a:ext cx="80963" cy="80963"/>
          </a:xfrm>
          <a:custGeom>
            <a:avLst/>
            <a:gdLst>
              <a:gd name="T0" fmla="*/ 51 w 51"/>
              <a:gd name="T1" fmla="*/ 26 h 51"/>
              <a:gd name="T2" fmla="*/ 49 w 51"/>
              <a:gd name="T3" fmla="*/ 16 h 51"/>
              <a:gd name="T4" fmla="*/ 43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6 h 51"/>
              <a:gd name="T18" fmla="*/ 2 w 51"/>
              <a:gd name="T19" fmla="*/ 35 h 51"/>
              <a:gd name="T20" fmla="*/ 8 w 51"/>
              <a:gd name="T21" fmla="*/ 44 h 51"/>
              <a:gd name="T22" fmla="*/ 16 w 51"/>
              <a:gd name="T23" fmla="*/ 49 h 51"/>
              <a:gd name="T24" fmla="*/ 26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6" y="0"/>
                </a:lnTo>
                <a:lnTo>
                  <a:pt x="16" y="2"/>
                </a:lnTo>
                <a:lnTo>
                  <a:pt x="8" y="8"/>
                </a:lnTo>
                <a:lnTo>
                  <a:pt x="2" y="16"/>
                </a:lnTo>
                <a:lnTo>
                  <a:pt x="0" y="26"/>
                </a:lnTo>
                <a:lnTo>
                  <a:pt x="2" y="35"/>
                </a:lnTo>
                <a:lnTo>
                  <a:pt x="8" y="44"/>
                </a:lnTo>
                <a:lnTo>
                  <a:pt x="16" y="49"/>
                </a:lnTo>
                <a:lnTo>
                  <a:pt x="26"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406097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ltzman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19" y="731158"/>
            <a:ext cx="21431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rtrait of Josiah Willard Gib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689" y="557212"/>
            <a:ext cx="2238375" cy="298132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662614" y="3706813"/>
            <a:ext cx="1522413" cy="1684338"/>
            <a:chOff x="5662614" y="3706813"/>
            <a:chExt cx="1522413" cy="1684338"/>
          </a:xfrm>
        </p:grpSpPr>
        <p:sp>
          <p:nvSpPr>
            <p:cNvPr id="20" name="Freeform 7"/>
            <p:cNvSpPr>
              <a:spLocks/>
            </p:cNvSpPr>
            <p:nvPr/>
          </p:nvSpPr>
          <p:spPr bwMode="auto">
            <a:xfrm>
              <a:off x="6662739" y="4264025"/>
              <a:ext cx="80963" cy="80963"/>
            </a:xfrm>
            <a:custGeom>
              <a:avLst/>
              <a:gdLst>
                <a:gd name="T0" fmla="*/ 51 w 51"/>
                <a:gd name="T1" fmla="*/ 25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5 h 51"/>
                <a:gd name="T18" fmla="*/ 2 w 51"/>
                <a:gd name="T19" fmla="*/ 35 h 51"/>
                <a:gd name="T20" fmla="*/ 7 w 51"/>
                <a:gd name="T21" fmla="*/ 43 h 51"/>
                <a:gd name="T22" fmla="*/ 16 w 51"/>
                <a:gd name="T23" fmla="*/ 49 h 51"/>
                <a:gd name="T24" fmla="*/ 25 w 51"/>
                <a:gd name="T25" fmla="*/ 51 h 51"/>
                <a:gd name="T26" fmla="*/ 35 w 51"/>
                <a:gd name="T27" fmla="*/ 49 h 51"/>
                <a:gd name="T28" fmla="*/ 43 w 51"/>
                <a:gd name="T29" fmla="*/ 43 h 51"/>
                <a:gd name="T30" fmla="*/ 49 w 51"/>
                <a:gd name="T31" fmla="*/ 35 h 51"/>
                <a:gd name="T32" fmla="*/ 51 w 51"/>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5"/>
                  </a:moveTo>
                  <a:lnTo>
                    <a:pt x="49" y="16"/>
                  </a:lnTo>
                  <a:lnTo>
                    <a:pt x="43" y="8"/>
                  </a:lnTo>
                  <a:lnTo>
                    <a:pt x="35" y="2"/>
                  </a:lnTo>
                  <a:lnTo>
                    <a:pt x="25" y="0"/>
                  </a:lnTo>
                  <a:lnTo>
                    <a:pt x="16" y="2"/>
                  </a:lnTo>
                  <a:lnTo>
                    <a:pt x="7" y="8"/>
                  </a:lnTo>
                  <a:lnTo>
                    <a:pt x="2" y="16"/>
                  </a:lnTo>
                  <a:lnTo>
                    <a:pt x="0" y="25"/>
                  </a:lnTo>
                  <a:lnTo>
                    <a:pt x="2" y="35"/>
                  </a:lnTo>
                  <a:lnTo>
                    <a:pt x="7" y="43"/>
                  </a:lnTo>
                  <a:lnTo>
                    <a:pt x="16" y="49"/>
                  </a:lnTo>
                  <a:lnTo>
                    <a:pt x="25" y="51"/>
                  </a:lnTo>
                  <a:lnTo>
                    <a:pt x="35" y="49"/>
                  </a:lnTo>
                  <a:lnTo>
                    <a:pt x="43"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8"/>
            <p:cNvSpPr>
              <a:spLocks/>
            </p:cNvSpPr>
            <p:nvPr/>
          </p:nvSpPr>
          <p:spPr bwMode="auto">
            <a:xfrm>
              <a:off x="6518277" y="5310188"/>
              <a:ext cx="80963" cy="80963"/>
            </a:xfrm>
            <a:custGeom>
              <a:avLst/>
              <a:gdLst>
                <a:gd name="T0" fmla="*/ 51 w 51"/>
                <a:gd name="T1" fmla="*/ 25 h 51"/>
                <a:gd name="T2" fmla="*/ 49 w 51"/>
                <a:gd name="T3" fmla="*/ 16 h 51"/>
                <a:gd name="T4" fmla="*/ 44 w 51"/>
                <a:gd name="T5" fmla="*/ 7 h 51"/>
                <a:gd name="T6" fmla="*/ 35 w 51"/>
                <a:gd name="T7" fmla="*/ 2 h 51"/>
                <a:gd name="T8" fmla="*/ 26 w 51"/>
                <a:gd name="T9" fmla="*/ 0 h 51"/>
                <a:gd name="T10" fmla="*/ 16 w 51"/>
                <a:gd name="T11" fmla="*/ 2 h 51"/>
                <a:gd name="T12" fmla="*/ 8 w 51"/>
                <a:gd name="T13" fmla="*/ 7 h 51"/>
                <a:gd name="T14" fmla="*/ 2 w 51"/>
                <a:gd name="T15" fmla="*/ 16 h 51"/>
                <a:gd name="T16" fmla="*/ 0 w 51"/>
                <a:gd name="T17" fmla="*/ 25 h 51"/>
                <a:gd name="T18" fmla="*/ 2 w 51"/>
                <a:gd name="T19" fmla="*/ 35 h 51"/>
                <a:gd name="T20" fmla="*/ 8 w 51"/>
                <a:gd name="T21" fmla="*/ 43 h 51"/>
                <a:gd name="T22" fmla="*/ 16 w 51"/>
                <a:gd name="T23" fmla="*/ 49 h 51"/>
                <a:gd name="T24" fmla="*/ 26 w 51"/>
                <a:gd name="T25" fmla="*/ 51 h 51"/>
                <a:gd name="T26" fmla="*/ 35 w 51"/>
                <a:gd name="T27" fmla="*/ 49 h 51"/>
                <a:gd name="T28" fmla="*/ 44 w 51"/>
                <a:gd name="T29" fmla="*/ 43 h 51"/>
                <a:gd name="T30" fmla="*/ 49 w 51"/>
                <a:gd name="T31" fmla="*/ 35 h 51"/>
                <a:gd name="T32" fmla="*/ 51 w 51"/>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5"/>
                  </a:moveTo>
                  <a:lnTo>
                    <a:pt x="49" y="16"/>
                  </a:lnTo>
                  <a:lnTo>
                    <a:pt x="44" y="7"/>
                  </a:lnTo>
                  <a:lnTo>
                    <a:pt x="35" y="2"/>
                  </a:lnTo>
                  <a:lnTo>
                    <a:pt x="26" y="0"/>
                  </a:lnTo>
                  <a:lnTo>
                    <a:pt x="16" y="2"/>
                  </a:lnTo>
                  <a:lnTo>
                    <a:pt x="8" y="7"/>
                  </a:lnTo>
                  <a:lnTo>
                    <a:pt x="2" y="16"/>
                  </a:lnTo>
                  <a:lnTo>
                    <a:pt x="0" y="25"/>
                  </a:lnTo>
                  <a:lnTo>
                    <a:pt x="2" y="35"/>
                  </a:lnTo>
                  <a:lnTo>
                    <a:pt x="8" y="43"/>
                  </a:lnTo>
                  <a:lnTo>
                    <a:pt x="16" y="49"/>
                  </a:lnTo>
                  <a:lnTo>
                    <a:pt x="26" y="51"/>
                  </a:lnTo>
                  <a:lnTo>
                    <a:pt x="35" y="49"/>
                  </a:lnTo>
                  <a:lnTo>
                    <a:pt x="44"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9"/>
            <p:cNvSpPr>
              <a:spLocks/>
            </p:cNvSpPr>
            <p:nvPr/>
          </p:nvSpPr>
          <p:spPr bwMode="auto">
            <a:xfrm>
              <a:off x="5662614" y="4756150"/>
              <a:ext cx="80963" cy="80963"/>
            </a:xfrm>
            <a:custGeom>
              <a:avLst/>
              <a:gdLst>
                <a:gd name="T0" fmla="*/ 51 w 51"/>
                <a:gd name="T1" fmla="*/ 25 h 51"/>
                <a:gd name="T2" fmla="*/ 49 w 51"/>
                <a:gd name="T3" fmla="*/ 16 h 51"/>
                <a:gd name="T4" fmla="*/ 44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5 h 51"/>
                <a:gd name="T18" fmla="*/ 2 w 51"/>
                <a:gd name="T19" fmla="*/ 35 h 51"/>
                <a:gd name="T20" fmla="*/ 8 w 51"/>
                <a:gd name="T21" fmla="*/ 43 h 51"/>
                <a:gd name="T22" fmla="*/ 16 w 51"/>
                <a:gd name="T23" fmla="*/ 49 h 51"/>
                <a:gd name="T24" fmla="*/ 26 w 51"/>
                <a:gd name="T25" fmla="*/ 51 h 51"/>
                <a:gd name="T26" fmla="*/ 35 w 51"/>
                <a:gd name="T27" fmla="*/ 49 h 51"/>
                <a:gd name="T28" fmla="*/ 44 w 51"/>
                <a:gd name="T29" fmla="*/ 43 h 51"/>
                <a:gd name="T30" fmla="*/ 49 w 51"/>
                <a:gd name="T31" fmla="*/ 35 h 51"/>
                <a:gd name="T32" fmla="*/ 51 w 51"/>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5"/>
                  </a:moveTo>
                  <a:lnTo>
                    <a:pt x="49" y="16"/>
                  </a:lnTo>
                  <a:lnTo>
                    <a:pt x="44" y="8"/>
                  </a:lnTo>
                  <a:lnTo>
                    <a:pt x="35" y="2"/>
                  </a:lnTo>
                  <a:lnTo>
                    <a:pt x="26" y="0"/>
                  </a:lnTo>
                  <a:lnTo>
                    <a:pt x="16" y="2"/>
                  </a:lnTo>
                  <a:lnTo>
                    <a:pt x="8" y="8"/>
                  </a:lnTo>
                  <a:lnTo>
                    <a:pt x="2" y="16"/>
                  </a:lnTo>
                  <a:lnTo>
                    <a:pt x="0" y="25"/>
                  </a:lnTo>
                  <a:lnTo>
                    <a:pt x="2" y="35"/>
                  </a:lnTo>
                  <a:lnTo>
                    <a:pt x="8" y="43"/>
                  </a:lnTo>
                  <a:lnTo>
                    <a:pt x="16" y="49"/>
                  </a:lnTo>
                  <a:lnTo>
                    <a:pt x="26" y="51"/>
                  </a:lnTo>
                  <a:lnTo>
                    <a:pt x="35" y="49"/>
                  </a:lnTo>
                  <a:lnTo>
                    <a:pt x="44"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0"/>
            <p:cNvSpPr>
              <a:spLocks/>
            </p:cNvSpPr>
            <p:nvPr/>
          </p:nvSpPr>
          <p:spPr bwMode="auto">
            <a:xfrm>
              <a:off x="6440489" y="3902075"/>
              <a:ext cx="79375" cy="80963"/>
            </a:xfrm>
            <a:custGeom>
              <a:avLst/>
              <a:gdLst>
                <a:gd name="T0" fmla="*/ 50 w 50"/>
                <a:gd name="T1" fmla="*/ 25 h 51"/>
                <a:gd name="T2" fmla="*/ 49 w 50"/>
                <a:gd name="T3" fmla="*/ 16 h 51"/>
                <a:gd name="T4" fmla="*/ 43 w 50"/>
                <a:gd name="T5" fmla="*/ 7 h 51"/>
                <a:gd name="T6" fmla="*/ 35 w 50"/>
                <a:gd name="T7" fmla="*/ 2 h 51"/>
                <a:gd name="T8" fmla="*/ 25 w 50"/>
                <a:gd name="T9" fmla="*/ 0 h 51"/>
                <a:gd name="T10" fmla="*/ 16 w 50"/>
                <a:gd name="T11" fmla="*/ 2 h 51"/>
                <a:gd name="T12" fmla="*/ 7 w 50"/>
                <a:gd name="T13" fmla="*/ 7 h 51"/>
                <a:gd name="T14" fmla="*/ 2 w 50"/>
                <a:gd name="T15" fmla="*/ 16 h 51"/>
                <a:gd name="T16" fmla="*/ 0 w 50"/>
                <a:gd name="T17" fmla="*/ 25 h 51"/>
                <a:gd name="T18" fmla="*/ 2 w 50"/>
                <a:gd name="T19" fmla="*/ 35 h 51"/>
                <a:gd name="T20" fmla="*/ 7 w 50"/>
                <a:gd name="T21" fmla="*/ 43 h 51"/>
                <a:gd name="T22" fmla="*/ 16 w 50"/>
                <a:gd name="T23" fmla="*/ 49 h 51"/>
                <a:gd name="T24" fmla="*/ 25 w 50"/>
                <a:gd name="T25" fmla="*/ 51 h 51"/>
                <a:gd name="T26" fmla="*/ 35 w 50"/>
                <a:gd name="T27" fmla="*/ 49 h 51"/>
                <a:gd name="T28" fmla="*/ 43 w 50"/>
                <a:gd name="T29" fmla="*/ 43 h 51"/>
                <a:gd name="T30" fmla="*/ 49 w 50"/>
                <a:gd name="T31" fmla="*/ 35 h 51"/>
                <a:gd name="T32" fmla="*/ 50 w 50"/>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5"/>
                  </a:moveTo>
                  <a:lnTo>
                    <a:pt x="49" y="16"/>
                  </a:lnTo>
                  <a:lnTo>
                    <a:pt x="43" y="7"/>
                  </a:lnTo>
                  <a:lnTo>
                    <a:pt x="35" y="2"/>
                  </a:lnTo>
                  <a:lnTo>
                    <a:pt x="25" y="0"/>
                  </a:lnTo>
                  <a:lnTo>
                    <a:pt x="16" y="2"/>
                  </a:lnTo>
                  <a:lnTo>
                    <a:pt x="7" y="7"/>
                  </a:lnTo>
                  <a:lnTo>
                    <a:pt x="2" y="16"/>
                  </a:lnTo>
                  <a:lnTo>
                    <a:pt x="0" y="25"/>
                  </a:lnTo>
                  <a:lnTo>
                    <a:pt x="2" y="35"/>
                  </a:lnTo>
                  <a:lnTo>
                    <a:pt x="7" y="43"/>
                  </a:lnTo>
                  <a:lnTo>
                    <a:pt x="16" y="49"/>
                  </a:lnTo>
                  <a:lnTo>
                    <a:pt x="25" y="51"/>
                  </a:lnTo>
                  <a:lnTo>
                    <a:pt x="35" y="49"/>
                  </a:lnTo>
                  <a:lnTo>
                    <a:pt x="43" y="43"/>
                  </a:lnTo>
                  <a:lnTo>
                    <a:pt x="49" y="35"/>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p:cNvSpPr>
              <a:spLocks/>
            </p:cNvSpPr>
            <p:nvPr/>
          </p:nvSpPr>
          <p:spPr bwMode="auto">
            <a:xfrm>
              <a:off x="5824539" y="4260850"/>
              <a:ext cx="79375" cy="80963"/>
            </a:xfrm>
            <a:custGeom>
              <a:avLst/>
              <a:gdLst>
                <a:gd name="T0" fmla="*/ 50 w 50"/>
                <a:gd name="T1" fmla="*/ 25 h 51"/>
                <a:gd name="T2" fmla="*/ 48 w 50"/>
                <a:gd name="T3" fmla="*/ 16 h 51"/>
                <a:gd name="T4" fmla="*/ 43 w 50"/>
                <a:gd name="T5" fmla="*/ 8 h 51"/>
                <a:gd name="T6" fmla="*/ 35 w 50"/>
                <a:gd name="T7" fmla="*/ 2 h 51"/>
                <a:gd name="T8" fmla="*/ 25 w 50"/>
                <a:gd name="T9" fmla="*/ 0 h 51"/>
                <a:gd name="T10" fmla="*/ 15 w 50"/>
                <a:gd name="T11" fmla="*/ 2 h 51"/>
                <a:gd name="T12" fmla="*/ 7 w 50"/>
                <a:gd name="T13" fmla="*/ 8 h 51"/>
                <a:gd name="T14" fmla="*/ 2 w 50"/>
                <a:gd name="T15" fmla="*/ 16 h 51"/>
                <a:gd name="T16" fmla="*/ 0 w 50"/>
                <a:gd name="T17" fmla="*/ 25 h 51"/>
                <a:gd name="T18" fmla="*/ 2 w 50"/>
                <a:gd name="T19" fmla="*/ 35 h 51"/>
                <a:gd name="T20" fmla="*/ 7 w 50"/>
                <a:gd name="T21" fmla="*/ 43 h 51"/>
                <a:gd name="T22" fmla="*/ 15 w 50"/>
                <a:gd name="T23" fmla="*/ 49 h 51"/>
                <a:gd name="T24" fmla="*/ 25 w 50"/>
                <a:gd name="T25" fmla="*/ 51 h 51"/>
                <a:gd name="T26" fmla="*/ 35 w 50"/>
                <a:gd name="T27" fmla="*/ 49 h 51"/>
                <a:gd name="T28" fmla="*/ 43 w 50"/>
                <a:gd name="T29" fmla="*/ 43 h 51"/>
                <a:gd name="T30" fmla="*/ 48 w 50"/>
                <a:gd name="T31" fmla="*/ 35 h 51"/>
                <a:gd name="T32" fmla="*/ 50 w 50"/>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5"/>
                  </a:moveTo>
                  <a:lnTo>
                    <a:pt x="48" y="16"/>
                  </a:lnTo>
                  <a:lnTo>
                    <a:pt x="43" y="8"/>
                  </a:lnTo>
                  <a:lnTo>
                    <a:pt x="35" y="2"/>
                  </a:lnTo>
                  <a:lnTo>
                    <a:pt x="25" y="0"/>
                  </a:lnTo>
                  <a:lnTo>
                    <a:pt x="15" y="2"/>
                  </a:lnTo>
                  <a:lnTo>
                    <a:pt x="7" y="8"/>
                  </a:lnTo>
                  <a:lnTo>
                    <a:pt x="2" y="16"/>
                  </a:lnTo>
                  <a:lnTo>
                    <a:pt x="0" y="25"/>
                  </a:lnTo>
                  <a:lnTo>
                    <a:pt x="2" y="35"/>
                  </a:lnTo>
                  <a:lnTo>
                    <a:pt x="7" y="43"/>
                  </a:lnTo>
                  <a:lnTo>
                    <a:pt x="15" y="49"/>
                  </a:lnTo>
                  <a:lnTo>
                    <a:pt x="25" y="51"/>
                  </a:lnTo>
                  <a:lnTo>
                    <a:pt x="35" y="49"/>
                  </a:lnTo>
                  <a:lnTo>
                    <a:pt x="43" y="43"/>
                  </a:lnTo>
                  <a:lnTo>
                    <a:pt x="48" y="35"/>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p:cNvSpPr>
              <a:spLocks/>
            </p:cNvSpPr>
            <p:nvPr/>
          </p:nvSpPr>
          <p:spPr bwMode="auto">
            <a:xfrm>
              <a:off x="7038977" y="4829175"/>
              <a:ext cx="80963" cy="79375"/>
            </a:xfrm>
            <a:custGeom>
              <a:avLst/>
              <a:gdLst>
                <a:gd name="T0" fmla="*/ 51 w 51"/>
                <a:gd name="T1" fmla="*/ 25 h 50"/>
                <a:gd name="T2" fmla="*/ 49 w 51"/>
                <a:gd name="T3" fmla="*/ 15 h 50"/>
                <a:gd name="T4" fmla="*/ 43 w 51"/>
                <a:gd name="T5" fmla="*/ 7 h 50"/>
                <a:gd name="T6" fmla="*/ 35 w 51"/>
                <a:gd name="T7" fmla="*/ 1 h 50"/>
                <a:gd name="T8" fmla="*/ 25 w 51"/>
                <a:gd name="T9" fmla="*/ 0 h 50"/>
                <a:gd name="T10" fmla="*/ 16 w 51"/>
                <a:gd name="T11" fmla="*/ 1 h 50"/>
                <a:gd name="T12" fmla="*/ 8 w 51"/>
                <a:gd name="T13" fmla="*/ 7 h 50"/>
                <a:gd name="T14" fmla="*/ 2 w 51"/>
                <a:gd name="T15" fmla="*/ 15 h 50"/>
                <a:gd name="T16" fmla="*/ 0 w 51"/>
                <a:gd name="T17" fmla="*/ 25 h 50"/>
                <a:gd name="T18" fmla="*/ 2 w 51"/>
                <a:gd name="T19" fmla="*/ 34 h 50"/>
                <a:gd name="T20" fmla="*/ 8 w 51"/>
                <a:gd name="T21" fmla="*/ 43 h 50"/>
                <a:gd name="T22" fmla="*/ 16 w 51"/>
                <a:gd name="T23" fmla="*/ 48 h 50"/>
                <a:gd name="T24" fmla="*/ 25 w 51"/>
                <a:gd name="T25" fmla="*/ 50 h 50"/>
                <a:gd name="T26" fmla="*/ 35 w 51"/>
                <a:gd name="T27" fmla="*/ 48 h 50"/>
                <a:gd name="T28" fmla="*/ 43 w 51"/>
                <a:gd name="T29" fmla="*/ 43 h 50"/>
                <a:gd name="T30" fmla="*/ 49 w 51"/>
                <a:gd name="T31" fmla="*/ 34 h 50"/>
                <a:gd name="T32" fmla="*/ 51 w 51"/>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0">
                  <a:moveTo>
                    <a:pt x="51" y="25"/>
                  </a:moveTo>
                  <a:lnTo>
                    <a:pt x="49" y="15"/>
                  </a:lnTo>
                  <a:lnTo>
                    <a:pt x="43" y="7"/>
                  </a:lnTo>
                  <a:lnTo>
                    <a:pt x="35" y="1"/>
                  </a:lnTo>
                  <a:lnTo>
                    <a:pt x="25" y="0"/>
                  </a:lnTo>
                  <a:lnTo>
                    <a:pt x="16" y="1"/>
                  </a:lnTo>
                  <a:lnTo>
                    <a:pt x="8" y="7"/>
                  </a:lnTo>
                  <a:lnTo>
                    <a:pt x="2" y="15"/>
                  </a:lnTo>
                  <a:lnTo>
                    <a:pt x="0" y="25"/>
                  </a:lnTo>
                  <a:lnTo>
                    <a:pt x="2" y="34"/>
                  </a:lnTo>
                  <a:lnTo>
                    <a:pt x="8" y="43"/>
                  </a:lnTo>
                  <a:lnTo>
                    <a:pt x="16" y="48"/>
                  </a:lnTo>
                  <a:lnTo>
                    <a:pt x="25" y="50"/>
                  </a:lnTo>
                  <a:lnTo>
                    <a:pt x="35" y="48"/>
                  </a:lnTo>
                  <a:lnTo>
                    <a:pt x="43" y="43"/>
                  </a:lnTo>
                  <a:lnTo>
                    <a:pt x="49" y="34"/>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3"/>
            <p:cNvSpPr>
              <a:spLocks/>
            </p:cNvSpPr>
            <p:nvPr/>
          </p:nvSpPr>
          <p:spPr bwMode="auto">
            <a:xfrm>
              <a:off x="6207127" y="4565650"/>
              <a:ext cx="80963" cy="79375"/>
            </a:xfrm>
            <a:custGeom>
              <a:avLst/>
              <a:gdLst>
                <a:gd name="T0" fmla="*/ 51 w 51"/>
                <a:gd name="T1" fmla="*/ 25 h 50"/>
                <a:gd name="T2" fmla="*/ 49 w 51"/>
                <a:gd name="T3" fmla="*/ 15 h 50"/>
                <a:gd name="T4" fmla="*/ 43 w 51"/>
                <a:gd name="T5" fmla="*/ 7 h 50"/>
                <a:gd name="T6" fmla="*/ 35 w 51"/>
                <a:gd name="T7" fmla="*/ 2 h 50"/>
                <a:gd name="T8" fmla="*/ 25 w 51"/>
                <a:gd name="T9" fmla="*/ 0 h 50"/>
                <a:gd name="T10" fmla="*/ 16 w 51"/>
                <a:gd name="T11" fmla="*/ 2 h 50"/>
                <a:gd name="T12" fmla="*/ 8 w 51"/>
                <a:gd name="T13" fmla="*/ 7 h 50"/>
                <a:gd name="T14" fmla="*/ 2 w 51"/>
                <a:gd name="T15" fmla="*/ 15 h 50"/>
                <a:gd name="T16" fmla="*/ 0 w 51"/>
                <a:gd name="T17" fmla="*/ 25 h 50"/>
                <a:gd name="T18" fmla="*/ 2 w 51"/>
                <a:gd name="T19" fmla="*/ 35 h 50"/>
                <a:gd name="T20" fmla="*/ 8 w 51"/>
                <a:gd name="T21" fmla="*/ 43 h 50"/>
                <a:gd name="T22" fmla="*/ 16 w 51"/>
                <a:gd name="T23" fmla="*/ 48 h 50"/>
                <a:gd name="T24" fmla="*/ 25 w 51"/>
                <a:gd name="T25" fmla="*/ 50 h 50"/>
                <a:gd name="T26" fmla="*/ 35 w 51"/>
                <a:gd name="T27" fmla="*/ 48 h 50"/>
                <a:gd name="T28" fmla="*/ 43 w 51"/>
                <a:gd name="T29" fmla="*/ 43 h 50"/>
                <a:gd name="T30" fmla="*/ 49 w 51"/>
                <a:gd name="T31" fmla="*/ 35 h 50"/>
                <a:gd name="T32" fmla="*/ 51 w 51"/>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0">
                  <a:moveTo>
                    <a:pt x="51" y="25"/>
                  </a:moveTo>
                  <a:lnTo>
                    <a:pt x="49" y="15"/>
                  </a:lnTo>
                  <a:lnTo>
                    <a:pt x="43" y="7"/>
                  </a:lnTo>
                  <a:lnTo>
                    <a:pt x="35" y="2"/>
                  </a:lnTo>
                  <a:lnTo>
                    <a:pt x="25" y="0"/>
                  </a:lnTo>
                  <a:lnTo>
                    <a:pt x="16" y="2"/>
                  </a:lnTo>
                  <a:lnTo>
                    <a:pt x="8" y="7"/>
                  </a:lnTo>
                  <a:lnTo>
                    <a:pt x="2" y="15"/>
                  </a:lnTo>
                  <a:lnTo>
                    <a:pt x="0" y="25"/>
                  </a:lnTo>
                  <a:lnTo>
                    <a:pt x="2" y="35"/>
                  </a:lnTo>
                  <a:lnTo>
                    <a:pt x="8" y="43"/>
                  </a:lnTo>
                  <a:lnTo>
                    <a:pt x="16" y="48"/>
                  </a:lnTo>
                  <a:lnTo>
                    <a:pt x="25" y="50"/>
                  </a:lnTo>
                  <a:lnTo>
                    <a:pt x="35" y="48"/>
                  </a:lnTo>
                  <a:lnTo>
                    <a:pt x="43"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4"/>
            <p:cNvSpPr>
              <a:spLocks/>
            </p:cNvSpPr>
            <p:nvPr/>
          </p:nvSpPr>
          <p:spPr bwMode="auto">
            <a:xfrm>
              <a:off x="7104064" y="4097338"/>
              <a:ext cx="80963" cy="79375"/>
            </a:xfrm>
            <a:custGeom>
              <a:avLst/>
              <a:gdLst>
                <a:gd name="T0" fmla="*/ 51 w 51"/>
                <a:gd name="T1" fmla="*/ 25 h 50"/>
                <a:gd name="T2" fmla="*/ 49 w 51"/>
                <a:gd name="T3" fmla="*/ 15 h 50"/>
                <a:gd name="T4" fmla="*/ 43 w 51"/>
                <a:gd name="T5" fmla="*/ 7 h 50"/>
                <a:gd name="T6" fmla="*/ 35 w 51"/>
                <a:gd name="T7" fmla="*/ 2 h 50"/>
                <a:gd name="T8" fmla="*/ 25 w 51"/>
                <a:gd name="T9" fmla="*/ 0 h 50"/>
                <a:gd name="T10" fmla="*/ 16 w 51"/>
                <a:gd name="T11" fmla="*/ 2 h 50"/>
                <a:gd name="T12" fmla="*/ 8 w 51"/>
                <a:gd name="T13" fmla="*/ 7 h 50"/>
                <a:gd name="T14" fmla="*/ 2 w 51"/>
                <a:gd name="T15" fmla="*/ 15 h 50"/>
                <a:gd name="T16" fmla="*/ 0 w 51"/>
                <a:gd name="T17" fmla="*/ 25 h 50"/>
                <a:gd name="T18" fmla="*/ 2 w 51"/>
                <a:gd name="T19" fmla="*/ 35 h 50"/>
                <a:gd name="T20" fmla="*/ 8 w 51"/>
                <a:gd name="T21" fmla="*/ 43 h 50"/>
                <a:gd name="T22" fmla="*/ 16 w 51"/>
                <a:gd name="T23" fmla="*/ 48 h 50"/>
                <a:gd name="T24" fmla="*/ 25 w 51"/>
                <a:gd name="T25" fmla="*/ 50 h 50"/>
                <a:gd name="T26" fmla="*/ 35 w 51"/>
                <a:gd name="T27" fmla="*/ 48 h 50"/>
                <a:gd name="T28" fmla="*/ 43 w 51"/>
                <a:gd name="T29" fmla="*/ 43 h 50"/>
                <a:gd name="T30" fmla="*/ 49 w 51"/>
                <a:gd name="T31" fmla="*/ 35 h 50"/>
                <a:gd name="T32" fmla="*/ 51 w 51"/>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0">
                  <a:moveTo>
                    <a:pt x="51" y="25"/>
                  </a:moveTo>
                  <a:lnTo>
                    <a:pt x="49" y="15"/>
                  </a:lnTo>
                  <a:lnTo>
                    <a:pt x="43" y="7"/>
                  </a:lnTo>
                  <a:lnTo>
                    <a:pt x="35" y="2"/>
                  </a:lnTo>
                  <a:lnTo>
                    <a:pt x="25" y="0"/>
                  </a:lnTo>
                  <a:lnTo>
                    <a:pt x="16" y="2"/>
                  </a:lnTo>
                  <a:lnTo>
                    <a:pt x="8" y="7"/>
                  </a:lnTo>
                  <a:lnTo>
                    <a:pt x="2" y="15"/>
                  </a:lnTo>
                  <a:lnTo>
                    <a:pt x="0" y="25"/>
                  </a:lnTo>
                  <a:lnTo>
                    <a:pt x="2" y="35"/>
                  </a:lnTo>
                  <a:lnTo>
                    <a:pt x="8" y="43"/>
                  </a:lnTo>
                  <a:lnTo>
                    <a:pt x="16" y="48"/>
                  </a:lnTo>
                  <a:lnTo>
                    <a:pt x="25" y="50"/>
                  </a:lnTo>
                  <a:lnTo>
                    <a:pt x="35" y="48"/>
                  </a:lnTo>
                  <a:lnTo>
                    <a:pt x="43"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p:cNvSpPr>
            <p:nvPr/>
          </p:nvSpPr>
          <p:spPr bwMode="auto">
            <a:xfrm>
              <a:off x="5999164" y="4759325"/>
              <a:ext cx="79375" cy="80963"/>
            </a:xfrm>
            <a:custGeom>
              <a:avLst/>
              <a:gdLst>
                <a:gd name="T0" fmla="*/ 50 w 50"/>
                <a:gd name="T1" fmla="*/ 26 h 51"/>
                <a:gd name="T2" fmla="*/ 48 w 50"/>
                <a:gd name="T3" fmla="*/ 16 h 51"/>
                <a:gd name="T4" fmla="*/ 43 w 50"/>
                <a:gd name="T5" fmla="*/ 8 h 51"/>
                <a:gd name="T6" fmla="*/ 35 w 50"/>
                <a:gd name="T7" fmla="*/ 2 h 51"/>
                <a:gd name="T8" fmla="*/ 25 w 50"/>
                <a:gd name="T9" fmla="*/ 0 h 51"/>
                <a:gd name="T10" fmla="*/ 15 w 50"/>
                <a:gd name="T11" fmla="*/ 2 h 51"/>
                <a:gd name="T12" fmla="*/ 7 w 50"/>
                <a:gd name="T13" fmla="*/ 8 h 51"/>
                <a:gd name="T14" fmla="*/ 2 w 50"/>
                <a:gd name="T15" fmla="*/ 16 h 51"/>
                <a:gd name="T16" fmla="*/ 0 w 50"/>
                <a:gd name="T17" fmla="*/ 26 h 51"/>
                <a:gd name="T18" fmla="*/ 2 w 50"/>
                <a:gd name="T19" fmla="*/ 35 h 51"/>
                <a:gd name="T20" fmla="*/ 7 w 50"/>
                <a:gd name="T21" fmla="*/ 44 h 51"/>
                <a:gd name="T22" fmla="*/ 15 w 50"/>
                <a:gd name="T23" fmla="*/ 49 h 51"/>
                <a:gd name="T24" fmla="*/ 25 w 50"/>
                <a:gd name="T25" fmla="*/ 51 h 51"/>
                <a:gd name="T26" fmla="*/ 35 w 50"/>
                <a:gd name="T27" fmla="*/ 49 h 51"/>
                <a:gd name="T28" fmla="*/ 43 w 50"/>
                <a:gd name="T29" fmla="*/ 44 h 51"/>
                <a:gd name="T30" fmla="*/ 48 w 50"/>
                <a:gd name="T31" fmla="*/ 35 h 51"/>
                <a:gd name="T32" fmla="*/ 50 w 50"/>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6"/>
                  </a:moveTo>
                  <a:lnTo>
                    <a:pt x="48" y="16"/>
                  </a:lnTo>
                  <a:lnTo>
                    <a:pt x="43" y="8"/>
                  </a:lnTo>
                  <a:lnTo>
                    <a:pt x="35" y="2"/>
                  </a:lnTo>
                  <a:lnTo>
                    <a:pt x="25" y="0"/>
                  </a:lnTo>
                  <a:lnTo>
                    <a:pt x="15" y="2"/>
                  </a:lnTo>
                  <a:lnTo>
                    <a:pt x="7" y="8"/>
                  </a:lnTo>
                  <a:lnTo>
                    <a:pt x="2" y="16"/>
                  </a:lnTo>
                  <a:lnTo>
                    <a:pt x="0" y="26"/>
                  </a:lnTo>
                  <a:lnTo>
                    <a:pt x="2" y="35"/>
                  </a:lnTo>
                  <a:lnTo>
                    <a:pt x="7" y="44"/>
                  </a:lnTo>
                  <a:lnTo>
                    <a:pt x="15" y="49"/>
                  </a:lnTo>
                  <a:lnTo>
                    <a:pt x="25" y="51"/>
                  </a:lnTo>
                  <a:lnTo>
                    <a:pt x="35" y="49"/>
                  </a:lnTo>
                  <a:lnTo>
                    <a:pt x="43" y="44"/>
                  </a:lnTo>
                  <a:lnTo>
                    <a:pt x="48" y="35"/>
                  </a:lnTo>
                  <a:lnTo>
                    <a:pt x="50"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p:cNvSpPr>
            <p:nvPr/>
          </p:nvSpPr>
          <p:spPr bwMode="auto">
            <a:xfrm>
              <a:off x="6543677" y="3706813"/>
              <a:ext cx="79375" cy="80963"/>
            </a:xfrm>
            <a:custGeom>
              <a:avLst/>
              <a:gdLst>
                <a:gd name="T0" fmla="*/ 50 w 50"/>
                <a:gd name="T1" fmla="*/ 26 h 51"/>
                <a:gd name="T2" fmla="*/ 48 w 50"/>
                <a:gd name="T3" fmla="*/ 16 h 51"/>
                <a:gd name="T4" fmla="*/ 43 w 50"/>
                <a:gd name="T5" fmla="*/ 8 h 51"/>
                <a:gd name="T6" fmla="*/ 34 w 50"/>
                <a:gd name="T7" fmla="*/ 2 h 51"/>
                <a:gd name="T8" fmla="*/ 25 w 50"/>
                <a:gd name="T9" fmla="*/ 0 h 51"/>
                <a:gd name="T10" fmla="*/ 15 w 50"/>
                <a:gd name="T11" fmla="*/ 2 h 51"/>
                <a:gd name="T12" fmla="*/ 7 w 50"/>
                <a:gd name="T13" fmla="*/ 8 h 51"/>
                <a:gd name="T14" fmla="*/ 1 w 50"/>
                <a:gd name="T15" fmla="*/ 16 h 51"/>
                <a:gd name="T16" fmla="*/ 0 w 50"/>
                <a:gd name="T17" fmla="*/ 26 h 51"/>
                <a:gd name="T18" fmla="*/ 1 w 50"/>
                <a:gd name="T19" fmla="*/ 35 h 51"/>
                <a:gd name="T20" fmla="*/ 7 w 50"/>
                <a:gd name="T21" fmla="*/ 43 h 51"/>
                <a:gd name="T22" fmla="*/ 15 w 50"/>
                <a:gd name="T23" fmla="*/ 49 h 51"/>
                <a:gd name="T24" fmla="*/ 25 w 50"/>
                <a:gd name="T25" fmla="*/ 51 h 51"/>
                <a:gd name="T26" fmla="*/ 34 w 50"/>
                <a:gd name="T27" fmla="*/ 49 h 51"/>
                <a:gd name="T28" fmla="*/ 43 w 50"/>
                <a:gd name="T29" fmla="*/ 43 h 51"/>
                <a:gd name="T30" fmla="*/ 48 w 50"/>
                <a:gd name="T31" fmla="*/ 35 h 51"/>
                <a:gd name="T32" fmla="*/ 50 w 50"/>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6"/>
                  </a:moveTo>
                  <a:lnTo>
                    <a:pt x="48" y="16"/>
                  </a:lnTo>
                  <a:lnTo>
                    <a:pt x="43" y="8"/>
                  </a:lnTo>
                  <a:lnTo>
                    <a:pt x="34" y="2"/>
                  </a:lnTo>
                  <a:lnTo>
                    <a:pt x="25" y="0"/>
                  </a:lnTo>
                  <a:lnTo>
                    <a:pt x="15" y="2"/>
                  </a:lnTo>
                  <a:lnTo>
                    <a:pt x="7" y="8"/>
                  </a:lnTo>
                  <a:lnTo>
                    <a:pt x="1" y="16"/>
                  </a:lnTo>
                  <a:lnTo>
                    <a:pt x="0" y="26"/>
                  </a:lnTo>
                  <a:lnTo>
                    <a:pt x="1" y="35"/>
                  </a:lnTo>
                  <a:lnTo>
                    <a:pt x="7" y="43"/>
                  </a:lnTo>
                  <a:lnTo>
                    <a:pt x="15" y="49"/>
                  </a:lnTo>
                  <a:lnTo>
                    <a:pt x="25" y="51"/>
                  </a:lnTo>
                  <a:lnTo>
                    <a:pt x="34" y="49"/>
                  </a:lnTo>
                  <a:lnTo>
                    <a:pt x="43" y="43"/>
                  </a:lnTo>
                  <a:lnTo>
                    <a:pt x="48" y="35"/>
                  </a:lnTo>
                  <a:lnTo>
                    <a:pt x="50"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7"/>
            <p:cNvSpPr>
              <a:spLocks/>
            </p:cNvSpPr>
            <p:nvPr/>
          </p:nvSpPr>
          <p:spPr bwMode="auto">
            <a:xfrm>
              <a:off x="5730877" y="3735388"/>
              <a:ext cx="1071563" cy="1069975"/>
            </a:xfrm>
            <a:custGeom>
              <a:avLst/>
              <a:gdLst>
                <a:gd name="T0" fmla="*/ 337 w 675"/>
                <a:gd name="T1" fmla="*/ 0 h 674"/>
                <a:gd name="T2" fmla="*/ 381 w 675"/>
                <a:gd name="T3" fmla="*/ 3 h 674"/>
                <a:gd name="T4" fmla="*/ 425 w 675"/>
                <a:gd name="T5" fmla="*/ 12 h 674"/>
                <a:gd name="T6" fmla="*/ 467 w 675"/>
                <a:gd name="T7" fmla="*/ 26 h 674"/>
                <a:gd name="T8" fmla="*/ 506 w 675"/>
                <a:gd name="T9" fmla="*/ 45 h 674"/>
                <a:gd name="T10" fmla="*/ 543 w 675"/>
                <a:gd name="T11" fmla="*/ 70 h 674"/>
                <a:gd name="T12" fmla="*/ 576 w 675"/>
                <a:gd name="T13" fmla="*/ 99 h 674"/>
                <a:gd name="T14" fmla="*/ 605 w 675"/>
                <a:gd name="T15" fmla="*/ 132 h 674"/>
                <a:gd name="T16" fmla="*/ 630 w 675"/>
                <a:gd name="T17" fmla="*/ 168 h 674"/>
                <a:gd name="T18" fmla="*/ 649 w 675"/>
                <a:gd name="T19" fmla="*/ 208 h 674"/>
                <a:gd name="T20" fmla="*/ 663 w 675"/>
                <a:gd name="T21" fmla="*/ 250 h 674"/>
                <a:gd name="T22" fmla="*/ 672 w 675"/>
                <a:gd name="T23" fmla="*/ 293 h 674"/>
                <a:gd name="T24" fmla="*/ 675 w 675"/>
                <a:gd name="T25" fmla="*/ 337 h 674"/>
                <a:gd name="T26" fmla="*/ 672 w 675"/>
                <a:gd name="T27" fmla="*/ 381 h 674"/>
                <a:gd name="T28" fmla="*/ 663 w 675"/>
                <a:gd name="T29" fmla="*/ 424 h 674"/>
                <a:gd name="T30" fmla="*/ 649 w 675"/>
                <a:gd name="T31" fmla="*/ 466 h 674"/>
                <a:gd name="T32" fmla="*/ 630 w 675"/>
                <a:gd name="T33" fmla="*/ 505 h 674"/>
                <a:gd name="T34" fmla="*/ 605 w 675"/>
                <a:gd name="T35" fmla="*/ 542 h 674"/>
                <a:gd name="T36" fmla="*/ 576 w 675"/>
                <a:gd name="T37" fmla="*/ 575 h 674"/>
                <a:gd name="T38" fmla="*/ 543 w 675"/>
                <a:gd name="T39" fmla="*/ 604 h 674"/>
                <a:gd name="T40" fmla="*/ 506 w 675"/>
                <a:gd name="T41" fmla="*/ 629 h 674"/>
                <a:gd name="T42" fmla="*/ 467 w 675"/>
                <a:gd name="T43" fmla="*/ 648 h 674"/>
                <a:gd name="T44" fmla="*/ 425 w 675"/>
                <a:gd name="T45" fmla="*/ 662 h 674"/>
                <a:gd name="T46" fmla="*/ 381 w 675"/>
                <a:gd name="T47" fmla="*/ 671 h 674"/>
                <a:gd name="T48" fmla="*/ 337 w 675"/>
                <a:gd name="T49" fmla="*/ 674 h 674"/>
                <a:gd name="T50" fmla="*/ 293 w 675"/>
                <a:gd name="T51" fmla="*/ 671 h 674"/>
                <a:gd name="T52" fmla="*/ 250 w 675"/>
                <a:gd name="T53" fmla="*/ 662 h 674"/>
                <a:gd name="T54" fmla="*/ 208 w 675"/>
                <a:gd name="T55" fmla="*/ 648 h 674"/>
                <a:gd name="T56" fmla="*/ 169 w 675"/>
                <a:gd name="T57" fmla="*/ 629 h 674"/>
                <a:gd name="T58" fmla="*/ 132 w 675"/>
                <a:gd name="T59" fmla="*/ 604 h 674"/>
                <a:gd name="T60" fmla="*/ 99 w 675"/>
                <a:gd name="T61" fmla="*/ 575 h 674"/>
                <a:gd name="T62" fmla="*/ 70 w 675"/>
                <a:gd name="T63" fmla="*/ 542 h 674"/>
                <a:gd name="T64" fmla="*/ 45 w 675"/>
                <a:gd name="T65" fmla="*/ 505 h 674"/>
                <a:gd name="T66" fmla="*/ 26 w 675"/>
                <a:gd name="T67" fmla="*/ 466 h 674"/>
                <a:gd name="T68" fmla="*/ 11 w 675"/>
                <a:gd name="T69" fmla="*/ 424 h 674"/>
                <a:gd name="T70" fmla="*/ 3 w 675"/>
                <a:gd name="T71" fmla="*/ 381 h 674"/>
                <a:gd name="T72" fmla="*/ 0 w 675"/>
                <a:gd name="T73" fmla="*/ 337 h 674"/>
                <a:gd name="T74" fmla="*/ 3 w 675"/>
                <a:gd name="T75" fmla="*/ 293 h 674"/>
                <a:gd name="T76" fmla="*/ 11 w 675"/>
                <a:gd name="T77" fmla="*/ 250 h 674"/>
                <a:gd name="T78" fmla="*/ 26 w 675"/>
                <a:gd name="T79" fmla="*/ 208 h 674"/>
                <a:gd name="T80" fmla="*/ 45 w 675"/>
                <a:gd name="T81" fmla="*/ 168 h 674"/>
                <a:gd name="T82" fmla="*/ 70 w 675"/>
                <a:gd name="T83" fmla="*/ 132 h 674"/>
                <a:gd name="T84" fmla="*/ 99 w 675"/>
                <a:gd name="T85" fmla="*/ 99 h 674"/>
                <a:gd name="T86" fmla="*/ 132 w 675"/>
                <a:gd name="T87" fmla="*/ 70 h 674"/>
                <a:gd name="T88" fmla="*/ 169 w 675"/>
                <a:gd name="T89" fmla="*/ 45 h 674"/>
                <a:gd name="T90" fmla="*/ 208 w 675"/>
                <a:gd name="T91" fmla="*/ 26 h 674"/>
                <a:gd name="T92" fmla="*/ 250 w 675"/>
                <a:gd name="T93" fmla="*/ 12 h 674"/>
                <a:gd name="T94" fmla="*/ 293 w 675"/>
                <a:gd name="T95" fmla="*/ 3 h 674"/>
                <a:gd name="T96" fmla="*/ 337 w 675"/>
                <a:gd name="T97" fmla="*/ 0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75" h="674">
                  <a:moveTo>
                    <a:pt x="337" y="0"/>
                  </a:moveTo>
                  <a:lnTo>
                    <a:pt x="381" y="3"/>
                  </a:lnTo>
                  <a:lnTo>
                    <a:pt x="425" y="12"/>
                  </a:lnTo>
                  <a:lnTo>
                    <a:pt x="467" y="26"/>
                  </a:lnTo>
                  <a:lnTo>
                    <a:pt x="506" y="45"/>
                  </a:lnTo>
                  <a:lnTo>
                    <a:pt x="543" y="70"/>
                  </a:lnTo>
                  <a:lnTo>
                    <a:pt x="576" y="99"/>
                  </a:lnTo>
                  <a:lnTo>
                    <a:pt x="605" y="132"/>
                  </a:lnTo>
                  <a:lnTo>
                    <a:pt x="630" y="168"/>
                  </a:lnTo>
                  <a:lnTo>
                    <a:pt x="649" y="208"/>
                  </a:lnTo>
                  <a:lnTo>
                    <a:pt x="663" y="250"/>
                  </a:lnTo>
                  <a:lnTo>
                    <a:pt x="672" y="293"/>
                  </a:lnTo>
                  <a:lnTo>
                    <a:pt x="675" y="337"/>
                  </a:lnTo>
                  <a:lnTo>
                    <a:pt x="672" y="381"/>
                  </a:lnTo>
                  <a:lnTo>
                    <a:pt x="663" y="424"/>
                  </a:lnTo>
                  <a:lnTo>
                    <a:pt x="649" y="466"/>
                  </a:lnTo>
                  <a:lnTo>
                    <a:pt x="630" y="505"/>
                  </a:lnTo>
                  <a:lnTo>
                    <a:pt x="605" y="542"/>
                  </a:lnTo>
                  <a:lnTo>
                    <a:pt x="576" y="575"/>
                  </a:lnTo>
                  <a:lnTo>
                    <a:pt x="543" y="604"/>
                  </a:lnTo>
                  <a:lnTo>
                    <a:pt x="506" y="629"/>
                  </a:lnTo>
                  <a:lnTo>
                    <a:pt x="467" y="648"/>
                  </a:lnTo>
                  <a:lnTo>
                    <a:pt x="425" y="662"/>
                  </a:lnTo>
                  <a:lnTo>
                    <a:pt x="381" y="671"/>
                  </a:lnTo>
                  <a:lnTo>
                    <a:pt x="337" y="674"/>
                  </a:lnTo>
                  <a:lnTo>
                    <a:pt x="293" y="671"/>
                  </a:lnTo>
                  <a:lnTo>
                    <a:pt x="250" y="662"/>
                  </a:lnTo>
                  <a:lnTo>
                    <a:pt x="208" y="648"/>
                  </a:lnTo>
                  <a:lnTo>
                    <a:pt x="169" y="629"/>
                  </a:lnTo>
                  <a:lnTo>
                    <a:pt x="132" y="604"/>
                  </a:lnTo>
                  <a:lnTo>
                    <a:pt x="99" y="575"/>
                  </a:lnTo>
                  <a:lnTo>
                    <a:pt x="70" y="542"/>
                  </a:lnTo>
                  <a:lnTo>
                    <a:pt x="45" y="505"/>
                  </a:lnTo>
                  <a:lnTo>
                    <a:pt x="26" y="466"/>
                  </a:lnTo>
                  <a:lnTo>
                    <a:pt x="11" y="424"/>
                  </a:lnTo>
                  <a:lnTo>
                    <a:pt x="3" y="381"/>
                  </a:lnTo>
                  <a:lnTo>
                    <a:pt x="0" y="337"/>
                  </a:lnTo>
                  <a:lnTo>
                    <a:pt x="3" y="293"/>
                  </a:lnTo>
                  <a:lnTo>
                    <a:pt x="11" y="250"/>
                  </a:lnTo>
                  <a:lnTo>
                    <a:pt x="26" y="208"/>
                  </a:lnTo>
                  <a:lnTo>
                    <a:pt x="45" y="168"/>
                  </a:lnTo>
                  <a:lnTo>
                    <a:pt x="70" y="132"/>
                  </a:lnTo>
                  <a:lnTo>
                    <a:pt x="99" y="99"/>
                  </a:lnTo>
                  <a:lnTo>
                    <a:pt x="132" y="70"/>
                  </a:lnTo>
                  <a:lnTo>
                    <a:pt x="169" y="45"/>
                  </a:lnTo>
                  <a:lnTo>
                    <a:pt x="208" y="26"/>
                  </a:lnTo>
                  <a:lnTo>
                    <a:pt x="250" y="12"/>
                  </a:lnTo>
                  <a:lnTo>
                    <a:pt x="293" y="3"/>
                  </a:lnTo>
                  <a:lnTo>
                    <a:pt x="337" y="0"/>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369191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ltzman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119" y="731158"/>
            <a:ext cx="214312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rtrait of Josiah Willard Gib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9689" y="557212"/>
            <a:ext cx="2238375" cy="2981326"/>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rot="2700000">
            <a:off x="5602838" y="2237575"/>
            <a:ext cx="1377950" cy="3286125"/>
            <a:chOff x="5500688" y="1717676"/>
            <a:chExt cx="1377950" cy="3286125"/>
          </a:xfrm>
        </p:grpSpPr>
        <p:sp>
          <p:nvSpPr>
            <p:cNvPr id="17" name="Freeform 7"/>
            <p:cNvSpPr>
              <a:spLocks/>
            </p:cNvSpPr>
            <p:nvPr/>
          </p:nvSpPr>
          <p:spPr bwMode="auto">
            <a:xfrm>
              <a:off x="6402388" y="4076701"/>
              <a:ext cx="79375" cy="79375"/>
            </a:xfrm>
            <a:custGeom>
              <a:avLst/>
              <a:gdLst>
                <a:gd name="T0" fmla="*/ 50 w 50"/>
                <a:gd name="T1" fmla="*/ 25 h 50"/>
                <a:gd name="T2" fmla="*/ 48 w 50"/>
                <a:gd name="T3" fmla="*/ 15 h 50"/>
                <a:gd name="T4" fmla="*/ 43 w 50"/>
                <a:gd name="T5" fmla="*/ 7 h 50"/>
                <a:gd name="T6" fmla="*/ 34 w 50"/>
                <a:gd name="T7" fmla="*/ 1 h 50"/>
                <a:gd name="T8" fmla="*/ 25 w 50"/>
                <a:gd name="T9" fmla="*/ 0 h 50"/>
                <a:gd name="T10" fmla="*/ 15 w 50"/>
                <a:gd name="T11" fmla="*/ 1 h 50"/>
                <a:gd name="T12" fmla="*/ 7 w 50"/>
                <a:gd name="T13" fmla="*/ 7 h 50"/>
                <a:gd name="T14" fmla="*/ 1 w 50"/>
                <a:gd name="T15" fmla="*/ 15 h 50"/>
                <a:gd name="T16" fmla="*/ 0 w 50"/>
                <a:gd name="T17" fmla="*/ 25 h 50"/>
                <a:gd name="T18" fmla="*/ 1 w 50"/>
                <a:gd name="T19" fmla="*/ 34 h 50"/>
                <a:gd name="T20" fmla="*/ 7 w 50"/>
                <a:gd name="T21" fmla="*/ 43 h 50"/>
                <a:gd name="T22" fmla="*/ 15 w 50"/>
                <a:gd name="T23" fmla="*/ 48 h 50"/>
                <a:gd name="T24" fmla="*/ 25 w 50"/>
                <a:gd name="T25" fmla="*/ 50 h 50"/>
                <a:gd name="T26" fmla="*/ 34 w 50"/>
                <a:gd name="T27" fmla="*/ 48 h 50"/>
                <a:gd name="T28" fmla="*/ 43 w 50"/>
                <a:gd name="T29" fmla="*/ 43 h 50"/>
                <a:gd name="T30" fmla="*/ 48 w 50"/>
                <a:gd name="T31" fmla="*/ 34 h 50"/>
                <a:gd name="T32" fmla="*/ 50 w 50"/>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0">
                  <a:moveTo>
                    <a:pt x="50" y="25"/>
                  </a:moveTo>
                  <a:lnTo>
                    <a:pt x="48" y="15"/>
                  </a:lnTo>
                  <a:lnTo>
                    <a:pt x="43" y="7"/>
                  </a:lnTo>
                  <a:lnTo>
                    <a:pt x="34" y="1"/>
                  </a:lnTo>
                  <a:lnTo>
                    <a:pt x="25" y="0"/>
                  </a:lnTo>
                  <a:lnTo>
                    <a:pt x="15" y="1"/>
                  </a:lnTo>
                  <a:lnTo>
                    <a:pt x="7" y="7"/>
                  </a:lnTo>
                  <a:lnTo>
                    <a:pt x="1" y="15"/>
                  </a:lnTo>
                  <a:lnTo>
                    <a:pt x="0" y="25"/>
                  </a:lnTo>
                  <a:lnTo>
                    <a:pt x="1" y="34"/>
                  </a:lnTo>
                  <a:lnTo>
                    <a:pt x="7" y="43"/>
                  </a:lnTo>
                  <a:lnTo>
                    <a:pt x="15" y="48"/>
                  </a:lnTo>
                  <a:lnTo>
                    <a:pt x="25" y="50"/>
                  </a:lnTo>
                  <a:lnTo>
                    <a:pt x="34" y="48"/>
                  </a:lnTo>
                  <a:lnTo>
                    <a:pt x="43" y="43"/>
                  </a:lnTo>
                  <a:lnTo>
                    <a:pt x="48" y="34"/>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p:cNvSpPr>
            <p:nvPr/>
          </p:nvSpPr>
          <p:spPr bwMode="auto">
            <a:xfrm>
              <a:off x="6272213" y="1717676"/>
              <a:ext cx="79375" cy="80963"/>
            </a:xfrm>
            <a:custGeom>
              <a:avLst/>
              <a:gdLst>
                <a:gd name="T0" fmla="*/ 50 w 50"/>
                <a:gd name="T1" fmla="*/ 25 h 51"/>
                <a:gd name="T2" fmla="*/ 48 w 50"/>
                <a:gd name="T3" fmla="*/ 16 h 51"/>
                <a:gd name="T4" fmla="*/ 43 w 50"/>
                <a:gd name="T5" fmla="*/ 7 h 51"/>
                <a:gd name="T6" fmla="*/ 35 w 50"/>
                <a:gd name="T7" fmla="*/ 2 h 51"/>
                <a:gd name="T8" fmla="*/ 25 w 50"/>
                <a:gd name="T9" fmla="*/ 0 h 51"/>
                <a:gd name="T10" fmla="*/ 15 w 50"/>
                <a:gd name="T11" fmla="*/ 2 h 51"/>
                <a:gd name="T12" fmla="*/ 7 w 50"/>
                <a:gd name="T13" fmla="*/ 7 h 51"/>
                <a:gd name="T14" fmla="*/ 2 w 50"/>
                <a:gd name="T15" fmla="*/ 16 h 51"/>
                <a:gd name="T16" fmla="*/ 0 w 50"/>
                <a:gd name="T17" fmla="*/ 25 h 51"/>
                <a:gd name="T18" fmla="*/ 2 w 50"/>
                <a:gd name="T19" fmla="*/ 35 h 51"/>
                <a:gd name="T20" fmla="*/ 7 w 50"/>
                <a:gd name="T21" fmla="*/ 43 h 51"/>
                <a:gd name="T22" fmla="*/ 15 w 50"/>
                <a:gd name="T23" fmla="*/ 49 h 51"/>
                <a:gd name="T24" fmla="*/ 25 w 50"/>
                <a:gd name="T25" fmla="*/ 51 h 51"/>
                <a:gd name="T26" fmla="*/ 35 w 50"/>
                <a:gd name="T27" fmla="*/ 49 h 51"/>
                <a:gd name="T28" fmla="*/ 43 w 50"/>
                <a:gd name="T29" fmla="*/ 43 h 51"/>
                <a:gd name="T30" fmla="*/ 48 w 50"/>
                <a:gd name="T31" fmla="*/ 35 h 51"/>
                <a:gd name="T32" fmla="*/ 50 w 50"/>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1">
                  <a:moveTo>
                    <a:pt x="50" y="25"/>
                  </a:moveTo>
                  <a:lnTo>
                    <a:pt x="48" y="16"/>
                  </a:lnTo>
                  <a:lnTo>
                    <a:pt x="43" y="7"/>
                  </a:lnTo>
                  <a:lnTo>
                    <a:pt x="35" y="2"/>
                  </a:lnTo>
                  <a:lnTo>
                    <a:pt x="25" y="0"/>
                  </a:lnTo>
                  <a:lnTo>
                    <a:pt x="15" y="2"/>
                  </a:lnTo>
                  <a:lnTo>
                    <a:pt x="7" y="7"/>
                  </a:lnTo>
                  <a:lnTo>
                    <a:pt x="2" y="16"/>
                  </a:lnTo>
                  <a:lnTo>
                    <a:pt x="0" y="25"/>
                  </a:lnTo>
                  <a:lnTo>
                    <a:pt x="2" y="35"/>
                  </a:lnTo>
                  <a:lnTo>
                    <a:pt x="7" y="43"/>
                  </a:lnTo>
                  <a:lnTo>
                    <a:pt x="15" y="49"/>
                  </a:lnTo>
                  <a:lnTo>
                    <a:pt x="25" y="51"/>
                  </a:lnTo>
                  <a:lnTo>
                    <a:pt x="35" y="49"/>
                  </a:lnTo>
                  <a:lnTo>
                    <a:pt x="43" y="43"/>
                  </a:lnTo>
                  <a:lnTo>
                    <a:pt x="48" y="35"/>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p:cNvSpPr>
            <p:nvPr/>
          </p:nvSpPr>
          <p:spPr bwMode="auto">
            <a:xfrm>
              <a:off x="5500688" y="4500563"/>
              <a:ext cx="80963" cy="79375"/>
            </a:xfrm>
            <a:custGeom>
              <a:avLst/>
              <a:gdLst>
                <a:gd name="T0" fmla="*/ 51 w 51"/>
                <a:gd name="T1" fmla="*/ 25 h 50"/>
                <a:gd name="T2" fmla="*/ 49 w 51"/>
                <a:gd name="T3" fmla="*/ 15 h 50"/>
                <a:gd name="T4" fmla="*/ 44 w 51"/>
                <a:gd name="T5" fmla="*/ 7 h 50"/>
                <a:gd name="T6" fmla="*/ 35 w 51"/>
                <a:gd name="T7" fmla="*/ 1 h 50"/>
                <a:gd name="T8" fmla="*/ 26 w 51"/>
                <a:gd name="T9" fmla="*/ 0 h 50"/>
                <a:gd name="T10" fmla="*/ 16 w 51"/>
                <a:gd name="T11" fmla="*/ 1 h 50"/>
                <a:gd name="T12" fmla="*/ 8 w 51"/>
                <a:gd name="T13" fmla="*/ 7 h 50"/>
                <a:gd name="T14" fmla="*/ 2 w 51"/>
                <a:gd name="T15" fmla="*/ 15 h 50"/>
                <a:gd name="T16" fmla="*/ 0 w 51"/>
                <a:gd name="T17" fmla="*/ 25 h 50"/>
                <a:gd name="T18" fmla="*/ 2 w 51"/>
                <a:gd name="T19" fmla="*/ 34 h 50"/>
                <a:gd name="T20" fmla="*/ 8 w 51"/>
                <a:gd name="T21" fmla="*/ 43 h 50"/>
                <a:gd name="T22" fmla="*/ 16 w 51"/>
                <a:gd name="T23" fmla="*/ 48 h 50"/>
                <a:gd name="T24" fmla="*/ 26 w 51"/>
                <a:gd name="T25" fmla="*/ 50 h 50"/>
                <a:gd name="T26" fmla="*/ 35 w 51"/>
                <a:gd name="T27" fmla="*/ 48 h 50"/>
                <a:gd name="T28" fmla="*/ 44 w 51"/>
                <a:gd name="T29" fmla="*/ 43 h 50"/>
                <a:gd name="T30" fmla="*/ 49 w 51"/>
                <a:gd name="T31" fmla="*/ 34 h 50"/>
                <a:gd name="T32" fmla="*/ 51 w 51"/>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0">
                  <a:moveTo>
                    <a:pt x="51" y="25"/>
                  </a:moveTo>
                  <a:lnTo>
                    <a:pt x="49" y="15"/>
                  </a:lnTo>
                  <a:lnTo>
                    <a:pt x="44" y="7"/>
                  </a:lnTo>
                  <a:lnTo>
                    <a:pt x="35" y="1"/>
                  </a:lnTo>
                  <a:lnTo>
                    <a:pt x="26" y="0"/>
                  </a:lnTo>
                  <a:lnTo>
                    <a:pt x="16" y="1"/>
                  </a:lnTo>
                  <a:lnTo>
                    <a:pt x="8" y="7"/>
                  </a:lnTo>
                  <a:lnTo>
                    <a:pt x="2" y="15"/>
                  </a:lnTo>
                  <a:lnTo>
                    <a:pt x="0" y="25"/>
                  </a:lnTo>
                  <a:lnTo>
                    <a:pt x="2" y="34"/>
                  </a:lnTo>
                  <a:lnTo>
                    <a:pt x="8" y="43"/>
                  </a:lnTo>
                  <a:lnTo>
                    <a:pt x="16" y="48"/>
                  </a:lnTo>
                  <a:lnTo>
                    <a:pt x="26" y="50"/>
                  </a:lnTo>
                  <a:lnTo>
                    <a:pt x="35" y="48"/>
                  </a:lnTo>
                  <a:lnTo>
                    <a:pt x="44" y="43"/>
                  </a:lnTo>
                  <a:lnTo>
                    <a:pt x="49" y="34"/>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0"/>
            <p:cNvSpPr>
              <a:spLocks/>
            </p:cNvSpPr>
            <p:nvPr/>
          </p:nvSpPr>
          <p:spPr bwMode="auto">
            <a:xfrm>
              <a:off x="6199188" y="3265488"/>
              <a:ext cx="80963" cy="80963"/>
            </a:xfrm>
            <a:custGeom>
              <a:avLst/>
              <a:gdLst>
                <a:gd name="T0" fmla="*/ 51 w 51"/>
                <a:gd name="T1" fmla="*/ 25 h 51"/>
                <a:gd name="T2" fmla="*/ 49 w 51"/>
                <a:gd name="T3" fmla="*/ 16 h 51"/>
                <a:gd name="T4" fmla="*/ 43 w 51"/>
                <a:gd name="T5" fmla="*/ 8 h 51"/>
                <a:gd name="T6" fmla="*/ 35 w 51"/>
                <a:gd name="T7" fmla="*/ 2 h 51"/>
                <a:gd name="T8" fmla="*/ 26 w 51"/>
                <a:gd name="T9" fmla="*/ 0 h 51"/>
                <a:gd name="T10" fmla="*/ 16 w 51"/>
                <a:gd name="T11" fmla="*/ 2 h 51"/>
                <a:gd name="T12" fmla="*/ 8 w 51"/>
                <a:gd name="T13" fmla="*/ 8 h 51"/>
                <a:gd name="T14" fmla="*/ 2 w 51"/>
                <a:gd name="T15" fmla="*/ 16 h 51"/>
                <a:gd name="T16" fmla="*/ 0 w 51"/>
                <a:gd name="T17" fmla="*/ 25 h 51"/>
                <a:gd name="T18" fmla="*/ 2 w 51"/>
                <a:gd name="T19" fmla="*/ 35 h 51"/>
                <a:gd name="T20" fmla="*/ 8 w 51"/>
                <a:gd name="T21" fmla="*/ 43 h 51"/>
                <a:gd name="T22" fmla="*/ 16 w 51"/>
                <a:gd name="T23" fmla="*/ 49 h 51"/>
                <a:gd name="T24" fmla="*/ 26 w 51"/>
                <a:gd name="T25" fmla="*/ 51 h 51"/>
                <a:gd name="T26" fmla="*/ 35 w 51"/>
                <a:gd name="T27" fmla="*/ 49 h 51"/>
                <a:gd name="T28" fmla="*/ 43 w 51"/>
                <a:gd name="T29" fmla="*/ 43 h 51"/>
                <a:gd name="T30" fmla="*/ 49 w 51"/>
                <a:gd name="T31" fmla="*/ 35 h 51"/>
                <a:gd name="T32" fmla="*/ 51 w 51"/>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5"/>
                  </a:moveTo>
                  <a:lnTo>
                    <a:pt x="49" y="16"/>
                  </a:lnTo>
                  <a:lnTo>
                    <a:pt x="43" y="8"/>
                  </a:lnTo>
                  <a:lnTo>
                    <a:pt x="35" y="2"/>
                  </a:lnTo>
                  <a:lnTo>
                    <a:pt x="26" y="0"/>
                  </a:lnTo>
                  <a:lnTo>
                    <a:pt x="16" y="2"/>
                  </a:lnTo>
                  <a:lnTo>
                    <a:pt x="8" y="8"/>
                  </a:lnTo>
                  <a:lnTo>
                    <a:pt x="2" y="16"/>
                  </a:lnTo>
                  <a:lnTo>
                    <a:pt x="0" y="25"/>
                  </a:lnTo>
                  <a:lnTo>
                    <a:pt x="2" y="35"/>
                  </a:lnTo>
                  <a:lnTo>
                    <a:pt x="8" y="43"/>
                  </a:lnTo>
                  <a:lnTo>
                    <a:pt x="16" y="49"/>
                  </a:lnTo>
                  <a:lnTo>
                    <a:pt x="26" y="51"/>
                  </a:lnTo>
                  <a:lnTo>
                    <a:pt x="35" y="49"/>
                  </a:lnTo>
                  <a:lnTo>
                    <a:pt x="43"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1"/>
            <p:cNvSpPr>
              <a:spLocks/>
            </p:cNvSpPr>
            <p:nvPr/>
          </p:nvSpPr>
          <p:spPr bwMode="auto">
            <a:xfrm>
              <a:off x="5645151" y="4922838"/>
              <a:ext cx="80963" cy="80963"/>
            </a:xfrm>
            <a:custGeom>
              <a:avLst/>
              <a:gdLst>
                <a:gd name="T0" fmla="*/ 51 w 51"/>
                <a:gd name="T1" fmla="*/ 26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6 h 51"/>
                <a:gd name="T18" fmla="*/ 2 w 51"/>
                <a:gd name="T19" fmla="*/ 35 h 51"/>
                <a:gd name="T20" fmla="*/ 7 w 51"/>
                <a:gd name="T21" fmla="*/ 44 h 51"/>
                <a:gd name="T22" fmla="*/ 16 w 51"/>
                <a:gd name="T23" fmla="*/ 49 h 51"/>
                <a:gd name="T24" fmla="*/ 25 w 51"/>
                <a:gd name="T25" fmla="*/ 51 h 51"/>
                <a:gd name="T26" fmla="*/ 35 w 51"/>
                <a:gd name="T27" fmla="*/ 49 h 51"/>
                <a:gd name="T28" fmla="*/ 43 w 51"/>
                <a:gd name="T29" fmla="*/ 44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5" y="0"/>
                  </a:lnTo>
                  <a:lnTo>
                    <a:pt x="16" y="2"/>
                  </a:lnTo>
                  <a:lnTo>
                    <a:pt x="7" y="8"/>
                  </a:lnTo>
                  <a:lnTo>
                    <a:pt x="2" y="16"/>
                  </a:lnTo>
                  <a:lnTo>
                    <a:pt x="0" y="26"/>
                  </a:lnTo>
                  <a:lnTo>
                    <a:pt x="2" y="35"/>
                  </a:lnTo>
                  <a:lnTo>
                    <a:pt x="7" y="44"/>
                  </a:lnTo>
                  <a:lnTo>
                    <a:pt x="16" y="49"/>
                  </a:lnTo>
                  <a:lnTo>
                    <a:pt x="25" y="51"/>
                  </a:lnTo>
                  <a:lnTo>
                    <a:pt x="35" y="49"/>
                  </a:lnTo>
                  <a:lnTo>
                    <a:pt x="43" y="44"/>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2"/>
            <p:cNvSpPr>
              <a:spLocks/>
            </p:cNvSpPr>
            <p:nvPr/>
          </p:nvSpPr>
          <p:spPr bwMode="auto">
            <a:xfrm>
              <a:off x="6740526" y="4157663"/>
              <a:ext cx="80963" cy="80963"/>
            </a:xfrm>
            <a:custGeom>
              <a:avLst/>
              <a:gdLst>
                <a:gd name="T0" fmla="*/ 51 w 51"/>
                <a:gd name="T1" fmla="*/ 25 h 51"/>
                <a:gd name="T2" fmla="*/ 49 w 51"/>
                <a:gd name="T3" fmla="*/ 16 h 51"/>
                <a:gd name="T4" fmla="*/ 43 w 51"/>
                <a:gd name="T5" fmla="*/ 8 h 51"/>
                <a:gd name="T6" fmla="*/ 35 w 51"/>
                <a:gd name="T7" fmla="*/ 2 h 51"/>
                <a:gd name="T8" fmla="*/ 25 w 51"/>
                <a:gd name="T9" fmla="*/ 0 h 51"/>
                <a:gd name="T10" fmla="*/ 16 w 51"/>
                <a:gd name="T11" fmla="*/ 2 h 51"/>
                <a:gd name="T12" fmla="*/ 7 w 51"/>
                <a:gd name="T13" fmla="*/ 8 h 51"/>
                <a:gd name="T14" fmla="*/ 2 w 51"/>
                <a:gd name="T15" fmla="*/ 16 h 51"/>
                <a:gd name="T16" fmla="*/ 0 w 51"/>
                <a:gd name="T17" fmla="*/ 25 h 51"/>
                <a:gd name="T18" fmla="*/ 2 w 51"/>
                <a:gd name="T19" fmla="*/ 35 h 51"/>
                <a:gd name="T20" fmla="*/ 7 w 51"/>
                <a:gd name="T21" fmla="*/ 43 h 51"/>
                <a:gd name="T22" fmla="*/ 16 w 51"/>
                <a:gd name="T23" fmla="*/ 49 h 51"/>
                <a:gd name="T24" fmla="*/ 25 w 51"/>
                <a:gd name="T25" fmla="*/ 51 h 51"/>
                <a:gd name="T26" fmla="*/ 35 w 51"/>
                <a:gd name="T27" fmla="*/ 49 h 51"/>
                <a:gd name="T28" fmla="*/ 43 w 51"/>
                <a:gd name="T29" fmla="*/ 43 h 51"/>
                <a:gd name="T30" fmla="*/ 49 w 51"/>
                <a:gd name="T31" fmla="*/ 35 h 51"/>
                <a:gd name="T32" fmla="*/ 51 w 51"/>
                <a:gd name="T33"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5"/>
                  </a:moveTo>
                  <a:lnTo>
                    <a:pt x="49" y="16"/>
                  </a:lnTo>
                  <a:lnTo>
                    <a:pt x="43" y="8"/>
                  </a:lnTo>
                  <a:lnTo>
                    <a:pt x="35" y="2"/>
                  </a:lnTo>
                  <a:lnTo>
                    <a:pt x="25" y="0"/>
                  </a:lnTo>
                  <a:lnTo>
                    <a:pt x="16" y="2"/>
                  </a:lnTo>
                  <a:lnTo>
                    <a:pt x="7" y="8"/>
                  </a:lnTo>
                  <a:lnTo>
                    <a:pt x="2" y="16"/>
                  </a:lnTo>
                  <a:lnTo>
                    <a:pt x="0" y="25"/>
                  </a:lnTo>
                  <a:lnTo>
                    <a:pt x="2" y="35"/>
                  </a:lnTo>
                  <a:lnTo>
                    <a:pt x="7" y="43"/>
                  </a:lnTo>
                  <a:lnTo>
                    <a:pt x="16" y="49"/>
                  </a:lnTo>
                  <a:lnTo>
                    <a:pt x="25" y="51"/>
                  </a:lnTo>
                  <a:lnTo>
                    <a:pt x="35" y="49"/>
                  </a:lnTo>
                  <a:lnTo>
                    <a:pt x="43" y="43"/>
                  </a:lnTo>
                  <a:lnTo>
                    <a:pt x="49" y="35"/>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3"/>
            <p:cNvSpPr>
              <a:spLocks/>
            </p:cNvSpPr>
            <p:nvPr/>
          </p:nvSpPr>
          <p:spPr bwMode="auto">
            <a:xfrm>
              <a:off x="5994401" y="4032251"/>
              <a:ext cx="80963" cy="79375"/>
            </a:xfrm>
            <a:custGeom>
              <a:avLst/>
              <a:gdLst>
                <a:gd name="T0" fmla="*/ 51 w 51"/>
                <a:gd name="T1" fmla="*/ 25 h 50"/>
                <a:gd name="T2" fmla="*/ 49 w 51"/>
                <a:gd name="T3" fmla="*/ 15 h 50"/>
                <a:gd name="T4" fmla="*/ 43 w 51"/>
                <a:gd name="T5" fmla="*/ 7 h 50"/>
                <a:gd name="T6" fmla="*/ 35 w 51"/>
                <a:gd name="T7" fmla="*/ 1 h 50"/>
                <a:gd name="T8" fmla="*/ 25 w 51"/>
                <a:gd name="T9" fmla="*/ 0 h 50"/>
                <a:gd name="T10" fmla="*/ 16 w 51"/>
                <a:gd name="T11" fmla="*/ 1 h 50"/>
                <a:gd name="T12" fmla="*/ 7 w 51"/>
                <a:gd name="T13" fmla="*/ 7 h 50"/>
                <a:gd name="T14" fmla="*/ 2 w 51"/>
                <a:gd name="T15" fmla="*/ 15 h 50"/>
                <a:gd name="T16" fmla="*/ 0 w 51"/>
                <a:gd name="T17" fmla="*/ 25 h 50"/>
                <a:gd name="T18" fmla="*/ 2 w 51"/>
                <a:gd name="T19" fmla="*/ 34 h 50"/>
                <a:gd name="T20" fmla="*/ 7 w 51"/>
                <a:gd name="T21" fmla="*/ 43 h 50"/>
                <a:gd name="T22" fmla="*/ 16 w 51"/>
                <a:gd name="T23" fmla="*/ 48 h 50"/>
                <a:gd name="T24" fmla="*/ 25 w 51"/>
                <a:gd name="T25" fmla="*/ 50 h 50"/>
                <a:gd name="T26" fmla="*/ 35 w 51"/>
                <a:gd name="T27" fmla="*/ 48 h 50"/>
                <a:gd name="T28" fmla="*/ 43 w 51"/>
                <a:gd name="T29" fmla="*/ 43 h 50"/>
                <a:gd name="T30" fmla="*/ 49 w 51"/>
                <a:gd name="T31" fmla="*/ 34 h 50"/>
                <a:gd name="T32" fmla="*/ 51 w 51"/>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0">
                  <a:moveTo>
                    <a:pt x="51" y="25"/>
                  </a:moveTo>
                  <a:lnTo>
                    <a:pt x="49" y="15"/>
                  </a:lnTo>
                  <a:lnTo>
                    <a:pt x="43" y="7"/>
                  </a:lnTo>
                  <a:lnTo>
                    <a:pt x="35" y="1"/>
                  </a:lnTo>
                  <a:lnTo>
                    <a:pt x="25" y="0"/>
                  </a:lnTo>
                  <a:lnTo>
                    <a:pt x="16" y="1"/>
                  </a:lnTo>
                  <a:lnTo>
                    <a:pt x="7" y="7"/>
                  </a:lnTo>
                  <a:lnTo>
                    <a:pt x="2" y="15"/>
                  </a:lnTo>
                  <a:lnTo>
                    <a:pt x="0" y="25"/>
                  </a:lnTo>
                  <a:lnTo>
                    <a:pt x="2" y="34"/>
                  </a:lnTo>
                  <a:lnTo>
                    <a:pt x="7" y="43"/>
                  </a:lnTo>
                  <a:lnTo>
                    <a:pt x="16" y="48"/>
                  </a:lnTo>
                  <a:lnTo>
                    <a:pt x="25" y="50"/>
                  </a:lnTo>
                  <a:lnTo>
                    <a:pt x="35" y="48"/>
                  </a:lnTo>
                  <a:lnTo>
                    <a:pt x="43" y="43"/>
                  </a:lnTo>
                  <a:lnTo>
                    <a:pt x="49" y="34"/>
                  </a:lnTo>
                  <a:lnTo>
                    <a:pt x="51"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4"/>
            <p:cNvSpPr>
              <a:spLocks/>
            </p:cNvSpPr>
            <p:nvPr/>
          </p:nvSpPr>
          <p:spPr bwMode="auto">
            <a:xfrm>
              <a:off x="6799263" y="3071813"/>
              <a:ext cx="79375" cy="79375"/>
            </a:xfrm>
            <a:custGeom>
              <a:avLst/>
              <a:gdLst>
                <a:gd name="T0" fmla="*/ 50 w 50"/>
                <a:gd name="T1" fmla="*/ 25 h 50"/>
                <a:gd name="T2" fmla="*/ 48 w 50"/>
                <a:gd name="T3" fmla="*/ 15 h 50"/>
                <a:gd name="T4" fmla="*/ 43 w 50"/>
                <a:gd name="T5" fmla="*/ 7 h 50"/>
                <a:gd name="T6" fmla="*/ 35 w 50"/>
                <a:gd name="T7" fmla="*/ 1 h 50"/>
                <a:gd name="T8" fmla="*/ 25 w 50"/>
                <a:gd name="T9" fmla="*/ 0 h 50"/>
                <a:gd name="T10" fmla="*/ 15 w 50"/>
                <a:gd name="T11" fmla="*/ 1 h 50"/>
                <a:gd name="T12" fmla="*/ 7 w 50"/>
                <a:gd name="T13" fmla="*/ 7 h 50"/>
                <a:gd name="T14" fmla="*/ 2 w 50"/>
                <a:gd name="T15" fmla="*/ 15 h 50"/>
                <a:gd name="T16" fmla="*/ 0 w 50"/>
                <a:gd name="T17" fmla="*/ 25 h 50"/>
                <a:gd name="T18" fmla="*/ 2 w 50"/>
                <a:gd name="T19" fmla="*/ 34 h 50"/>
                <a:gd name="T20" fmla="*/ 7 w 50"/>
                <a:gd name="T21" fmla="*/ 43 h 50"/>
                <a:gd name="T22" fmla="*/ 15 w 50"/>
                <a:gd name="T23" fmla="*/ 48 h 50"/>
                <a:gd name="T24" fmla="*/ 25 w 50"/>
                <a:gd name="T25" fmla="*/ 50 h 50"/>
                <a:gd name="T26" fmla="*/ 35 w 50"/>
                <a:gd name="T27" fmla="*/ 48 h 50"/>
                <a:gd name="T28" fmla="*/ 43 w 50"/>
                <a:gd name="T29" fmla="*/ 43 h 50"/>
                <a:gd name="T30" fmla="*/ 48 w 50"/>
                <a:gd name="T31" fmla="*/ 34 h 50"/>
                <a:gd name="T32" fmla="*/ 50 w 50"/>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0">
                  <a:moveTo>
                    <a:pt x="50" y="25"/>
                  </a:moveTo>
                  <a:lnTo>
                    <a:pt x="48" y="15"/>
                  </a:lnTo>
                  <a:lnTo>
                    <a:pt x="43" y="7"/>
                  </a:lnTo>
                  <a:lnTo>
                    <a:pt x="35" y="1"/>
                  </a:lnTo>
                  <a:lnTo>
                    <a:pt x="25" y="0"/>
                  </a:lnTo>
                  <a:lnTo>
                    <a:pt x="15" y="1"/>
                  </a:lnTo>
                  <a:lnTo>
                    <a:pt x="7" y="7"/>
                  </a:lnTo>
                  <a:lnTo>
                    <a:pt x="2" y="15"/>
                  </a:lnTo>
                  <a:lnTo>
                    <a:pt x="0" y="25"/>
                  </a:lnTo>
                  <a:lnTo>
                    <a:pt x="2" y="34"/>
                  </a:lnTo>
                  <a:lnTo>
                    <a:pt x="7" y="43"/>
                  </a:lnTo>
                  <a:lnTo>
                    <a:pt x="15" y="48"/>
                  </a:lnTo>
                  <a:lnTo>
                    <a:pt x="25" y="50"/>
                  </a:lnTo>
                  <a:lnTo>
                    <a:pt x="35" y="48"/>
                  </a:lnTo>
                  <a:lnTo>
                    <a:pt x="43" y="43"/>
                  </a:lnTo>
                  <a:lnTo>
                    <a:pt x="48" y="34"/>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5"/>
            <p:cNvSpPr>
              <a:spLocks/>
            </p:cNvSpPr>
            <p:nvPr/>
          </p:nvSpPr>
          <p:spPr bwMode="auto">
            <a:xfrm>
              <a:off x="5802313" y="2551113"/>
              <a:ext cx="80963" cy="80963"/>
            </a:xfrm>
            <a:custGeom>
              <a:avLst/>
              <a:gdLst>
                <a:gd name="T0" fmla="*/ 51 w 51"/>
                <a:gd name="T1" fmla="*/ 26 h 51"/>
                <a:gd name="T2" fmla="*/ 49 w 51"/>
                <a:gd name="T3" fmla="*/ 16 h 51"/>
                <a:gd name="T4" fmla="*/ 43 w 51"/>
                <a:gd name="T5" fmla="*/ 8 h 51"/>
                <a:gd name="T6" fmla="*/ 35 w 51"/>
                <a:gd name="T7" fmla="*/ 2 h 51"/>
                <a:gd name="T8" fmla="*/ 25 w 51"/>
                <a:gd name="T9" fmla="*/ 0 h 51"/>
                <a:gd name="T10" fmla="*/ 16 w 51"/>
                <a:gd name="T11" fmla="*/ 2 h 51"/>
                <a:gd name="T12" fmla="*/ 8 w 51"/>
                <a:gd name="T13" fmla="*/ 8 h 51"/>
                <a:gd name="T14" fmla="*/ 2 w 51"/>
                <a:gd name="T15" fmla="*/ 16 h 51"/>
                <a:gd name="T16" fmla="*/ 0 w 51"/>
                <a:gd name="T17" fmla="*/ 26 h 51"/>
                <a:gd name="T18" fmla="*/ 2 w 51"/>
                <a:gd name="T19" fmla="*/ 35 h 51"/>
                <a:gd name="T20" fmla="*/ 8 w 51"/>
                <a:gd name="T21" fmla="*/ 43 h 51"/>
                <a:gd name="T22" fmla="*/ 16 w 51"/>
                <a:gd name="T23" fmla="*/ 49 h 51"/>
                <a:gd name="T24" fmla="*/ 25 w 51"/>
                <a:gd name="T25" fmla="*/ 51 h 51"/>
                <a:gd name="T26" fmla="*/ 35 w 51"/>
                <a:gd name="T27" fmla="*/ 49 h 51"/>
                <a:gd name="T28" fmla="*/ 43 w 51"/>
                <a:gd name="T29" fmla="*/ 43 h 51"/>
                <a:gd name="T30" fmla="*/ 49 w 51"/>
                <a:gd name="T31" fmla="*/ 35 h 51"/>
                <a:gd name="T32" fmla="*/ 51 w 51"/>
                <a:gd name="T33" fmla="*/ 2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51" y="26"/>
                  </a:moveTo>
                  <a:lnTo>
                    <a:pt x="49" y="16"/>
                  </a:lnTo>
                  <a:lnTo>
                    <a:pt x="43" y="8"/>
                  </a:lnTo>
                  <a:lnTo>
                    <a:pt x="35" y="2"/>
                  </a:lnTo>
                  <a:lnTo>
                    <a:pt x="25" y="0"/>
                  </a:lnTo>
                  <a:lnTo>
                    <a:pt x="16" y="2"/>
                  </a:lnTo>
                  <a:lnTo>
                    <a:pt x="8" y="8"/>
                  </a:lnTo>
                  <a:lnTo>
                    <a:pt x="2" y="16"/>
                  </a:lnTo>
                  <a:lnTo>
                    <a:pt x="0" y="26"/>
                  </a:lnTo>
                  <a:lnTo>
                    <a:pt x="2" y="35"/>
                  </a:lnTo>
                  <a:lnTo>
                    <a:pt x="8" y="43"/>
                  </a:lnTo>
                  <a:lnTo>
                    <a:pt x="16" y="49"/>
                  </a:lnTo>
                  <a:lnTo>
                    <a:pt x="25" y="51"/>
                  </a:lnTo>
                  <a:lnTo>
                    <a:pt x="35" y="49"/>
                  </a:lnTo>
                  <a:lnTo>
                    <a:pt x="43" y="43"/>
                  </a:lnTo>
                  <a:lnTo>
                    <a:pt x="49" y="35"/>
                  </a:lnTo>
                  <a:lnTo>
                    <a:pt x="51"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6"/>
            <p:cNvSpPr>
              <a:spLocks/>
            </p:cNvSpPr>
            <p:nvPr/>
          </p:nvSpPr>
          <p:spPr bwMode="auto">
            <a:xfrm>
              <a:off x="6292851" y="3170238"/>
              <a:ext cx="79375" cy="79375"/>
            </a:xfrm>
            <a:custGeom>
              <a:avLst/>
              <a:gdLst>
                <a:gd name="T0" fmla="*/ 50 w 50"/>
                <a:gd name="T1" fmla="*/ 25 h 50"/>
                <a:gd name="T2" fmla="*/ 48 w 50"/>
                <a:gd name="T3" fmla="*/ 16 h 50"/>
                <a:gd name="T4" fmla="*/ 43 w 50"/>
                <a:gd name="T5" fmla="*/ 7 h 50"/>
                <a:gd name="T6" fmla="*/ 34 w 50"/>
                <a:gd name="T7" fmla="*/ 2 h 50"/>
                <a:gd name="T8" fmla="*/ 25 w 50"/>
                <a:gd name="T9" fmla="*/ 0 h 50"/>
                <a:gd name="T10" fmla="*/ 15 w 50"/>
                <a:gd name="T11" fmla="*/ 2 h 50"/>
                <a:gd name="T12" fmla="*/ 7 w 50"/>
                <a:gd name="T13" fmla="*/ 7 h 50"/>
                <a:gd name="T14" fmla="*/ 1 w 50"/>
                <a:gd name="T15" fmla="*/ 16 h 50"/>
                <a:gd name="T16" fmla="*/ 0 w 50"/>
                <a:gd name="T17" fmla="*/ 25 h 50"/>
                <a:gd name="T18" fmla="*/ 1 w 50"/>
                <a:gd name="T19" fmla="*/ 35 h 50"/>
                <a:gd name="T20" fmla="*/ 7 w 50"/>
                <a:gd name="T21" fmla="*/ 43 h 50"/>
                <a:gd name="T22" fmla="*/ 15 w 50"/>
                <a:gd name="T23" fmla="*/ 49 h 50"/>
                <a:gd name="T24" fmla="*/ 25 w 50"/>
                <a:gd name="T25" fmla="*/ 50 h 50"/>
                <a:gd name="T26" fmla="*/ 34 w 50"/>
                <a:gd name="T27" fmla="*/ 49 h 50"/>
                <a:gd name="T28" fmla="*/ 43 w 50"/>
                <a:gd name="T29" fmla="*/ 43 h 50"/>
                <a:gd name="T30" fmla="*/ 48 w 50"/>
                <a:gd name="T31" fmla="*/ 35 h 50"/>
                <a:gd name="T32" fmla="*/ 50 w 50"/>
                <a:gd name="T3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50">
                  <a:moveTo>
                    <a:pt x="50" y="25"/>
                  </a:moveTo>
                  <a:lnTo>
                    <a:pt x="48" y="16"/>
                  </a:lnTo>
                  <a:lnTo>
                    <a:pt x="43" y="7"/>
                  </a:lnTo>
                  <a:lnTo>
                    <a:pt x="34" y="2"/>
                  </a:lnTo>
                  <a:lnTo>
                    <a:pt x="25" y="0"/>
                  </a:lnTo>
                  <a:lnTo>
                    <a:pt x="15" y="2"/>
                  </a:lnTo>
                  <a:lnTo>
                    <a:pt x="7" y="7"/>
                  </a:lnTo>
                  <a:lnTo>
                    <a:pt x="1" y="16"/>
                  </a:lnTo>
                  <a:lnTo>
                    <a:pt x="0" y="25"/>
                  </a:lnTo>
                  <a:lnTo>
                    <a:pt x="1" y="35"/>
                  </a:lnTo>
                  <a:lnTo>
                    <a:pt x="7" y="43"/>
                  </a:lnTo>
                  <a:lnTo>
                    <a:pt x="15" y="49"/>
                  </a:lnTo>
                  <a:lnTo>
                    <a:pt x="25" y="50"/>
                  </a:lnTo>
                  <a:lnTo>
                    <a:pt x="34" y="49"/>
                  </a:lnTo>
                  <a:lnTo>
                    <a:pt x="43" y="43"/>
                  </a:lnTo>
                  <a:lnTo>
                    <a:pt x="48" y="35"/>
                  </a:lnTo>
                  <a:lnTo>
                    <a:pt x="50"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7"/>
            <p:cNvSpPr>
              <a:spLocks/>
            </p:cNvSpPr>
            <p:nvPr/>
          </p:nvSpPr>
          <p:spPr bwMode="auto">
            <a:xfrm>
              <a:off x="5567363" y="2536826"/>
              <a:ext cx="965200" cy="1925638"/>
            </a:xfrm>
            <a:custGeom>
              <a:avLst/>
              <a:gdLst>
                <a:gd name="T0" fmla="*/ 304 w 608"/>
                <a:gd name="T1" fmla="*/ 0 h 1213"/>
                <a:gd name="T2" fmla="*/ 343 w 608"/>
                <a:gd name="T3" fmla="*/ 5 h 1213"/>
                <a:gd name="T4" fmla="*/ 382 w 608"/>
                <a:gd name="T5" fmla="*/ 20 h 1213"/>
                <a:gd name="T6" fmla="*/ 420 w 608"/>
                <a:gd name="T7" fmla="*/ 46 h 1213"/>
                <a:gd name="T8" fmla="*/ 456 w 608"/>
                <a:gd name="T9" fmla="*/ 81 h 1213"/>
                <a:gd name="T10" fmla="*/ 489 w 608"/>
                <a:gd name="T11" fmla="*/ 125 h 1213"/>
                <a:gd name="T12" fmla="*/ 518 w 608"/>
                <a:gd name="T13" fmla="*/ 177 h 1213"/>
                <a:gd name="T14" fmla="*/ 545 w 608"/>
                <a:gd name="T15" fmla="*/ 237 h 1213"/>
                <a:gd name="T16" fmla="*/ 567 w 608"/>
                <a:gd name="T17" fmla="*/ 303 h 1213"/>
                <a:gd name="T18" fmla="*/ 584 w 608"/>
                <a:gd name="T19" fmla="*/ 374 h 1213"/>
                <a:gd name="T20" fmla="*/ 597 w 608"/>
                <a:gd name="T21" fmla="*/ 449 h 1213"/>
                <a:gd name="T22" fmla="*/ 605 w 608"/>
                <a:gd name="T23" fmla="*/ 527 h 1213"/>
                <a:gd name="T24" fmla="*/ 608 w 608"/>
                <a:gd name="T25" fmla="*/ 606 h 1213"/>
                <a:gd name="T26" fmla="*/ 605 w 608"/>
                <a:gd name="T27" fmla="*/ 686 h 1213"/>
                <a:gd name="T28" fmla="*/ 597 w 608"/>
                <a:gd name="T29" fmla="*/ 763 h 1213"/>
                <a:gd name="T30" fmla="*/ 584 w 608"/>
                <a:gd name="T31" fmla="*/ 838 h 1213"/>
                <a:gd name="T32" fmla="*/ 567 w 608"/>
                <a:gd name="T33" fmla="*/ 910 h 1213"/>
                <a:gd name="T34" fmla="*/ 545 w 608"/>
                <a:gd name="T35" fmla="*/ 976 h 1213"/>
                <a:gd name="T36" fmla="*/ 518 w 608"/>
                <a:gd name="T37" fmla="*/ 1035 h 1213"/>
                <a:gd name="T38" fmla="*/ 489 w 608"/>
                <a:gd name="T39" fmla="*/ 1088 h 1213"/>
                <a:gd name="T40" fmla="*/ 456 w 608"/>
                <a:gd name="T41" fmla="*/ 1132 h 1213"/>
                <a:gd name="T42" fmla="*/ 420 w 608"/>
                <a:gd name="T43" fmla="*/ 1167 h 1213"/>
                <a:gd name="T44" fmla="*/ 382 w 608"/>
                <a:gd name="T45" fmla="*/ 1193 h 1213"/>
                <a:gd name="T46" fmla="*/ 343 w 608"/>
                <a:gd name="T47" fmla="*/ 1208 h 1213"/>
                <a:gd name="T48" fmla="*/ 304 w 608"/>
                <a:gd name="T49" fmla="*/ 1213 h 1213"/>
                <a:gd name="T50" fmla="*/ 264 w 608"/>
                <a:gd name="T51" fmla="*/ 1208 h 1213"/>
                <a:gd name="T52" fmla="*/ 225 w 608"/>
                <a:gd name="T53" fmla="*/ 1193 h 1213"/>
                <a:gd name="T54" fmla="*/ 187 w 608"/>
                <a:gd name="T55" fmla="*/ 1167 h 1213"/>
                <a:gd name="T56" fmla="*/ 152 w 608"/>
                <a:gd name="T57" fmla="*/ 1132 h 1213"/>
                <a:gd name="T58" fmla="*/ 119 w 608"/>
                <a:gd name="T59" fmla="*/ 1088 h 1213"/>
                <a:gd name="T60" fmla="*/ 89 w 608"/>
                <a:gd name="T61" fmla="*/ 1035 h 1213"/>
                <a:gd name="T62" fmla="*/ 63 w 608"/>
                <a:gd name="T63" fmla="*/ 976 h 1213"/>
                <a:gd name="T64" fmla="*/ 40 w 608"/>
                <a:gd name="T65" fmla="*/ 910 h 1213"/>
                <a:gd name="T66" fmla="*/ 23 w 608"/>
                <a:gd name="T67" fmla="*/ 838 h 1213"/>
                <a:gd name="T68" fmla="*/ 10 w 608"/>
                <a:gd name="T69" fmla="*/ 763 h 1213"/>
                <a:gd name="T70" fmla="*/ 2 w 608"/>
                <a:gd name="T71" fmla="*/ 686 h 1213"/>
                <a:gd name="T72" fmla="*/ 0 w 608"/>
                <a:gd name="T73" fmla="*/ 606 h 1213"/>
                <a:gd name="T74" fmla="*/ 2 w 608"/>
                <a:gd name="T75" fmla="*/ 527 h 1213"/>
                <a:gd name="T76" fmla="*/ 10 w 608"/>
                <a:gd name="T77" fmla="*/ 449 h 1213"/>
                <a:gd name="T78" fmla="*/ 23 w 608"/>
                <a:gd name="T79" fmla="*/ 374 h 1213"/>
                <a:gd name="T80" fmla="*/ 40 w 608"/>
                <a:gd name="T81" fmla="*/ 303 h 1213"/>
                <a:gd name="T82" fmla="*/ 63 w 608"/>
                <a:gd name="T83" fmla="*/ 237 h 1213"/>
                <a:gd name="T84" fmla="*/ 89 w 608"/>
                <a:gd name="T85" fmla="*/ 177 h 1213"/>
                <a:gd name="T86" fmla="*/ 119 w 608"/>
                <a:gd name="T87" fmla="*/ 125 h 1213"/>
                <a:gd name="T88" fmla="*/ 152 w 608"/>
                <a:gd name="T89" fmla="*/ 81 h 1213"/>
                <a:gd name="T90" fmla="*/ 187 w 608"/>
                <a:gd name="T91" fmla="*/ 46 h 1213"/>
                <a:gd name="T92" fmla="*/ 225 w 608"/>
                <a:gd name="T93" fmla="*/ 20 h 1213"/>
                <a:gd name="T94" fmla="*/ 264 w 608"/>
                <a:gd name="T95" fmla="*/ 5 h 1213"/>
                <a:gd name="T96" fmla="*/ 304 w 608"/>
                <a:gd name="T97" fmla="*/ 0 h 1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8" h="1213">
                  <a:moveTo>
                    <a:pt x="304" y="0"/>
                  </a:moveTo>
                  <a:lnTo>
                    <a:pt x="343" y="5"/>
                  </a:lnTo>
                  <a:lnTo>
                    <a:pt x="382" y="20"/>
                  </a:lnTo>
                  <a:lnTo>
                    <a:pt x="420" y="46"/>
                  </a:lnTo>
                  <a:lnTo>
                    <a:pt x="456" y="81"/>
                  </a:lnTo>
                  <a:lnTo>
                    <a:pt x="489" y="125"/>
                  </a:lnTo>
                  <a:lnTo>
                    <a:pt x="518" y="177"/>
                  </a:lnTo>
                  <a:lnTo>
                    <a:pt x="545" y="237"/>
                  </a:lnTo>
                  <a:lnTo>
                    <a:pt x="567" y="303"/>
                  </a:lnTo>
                  <a:lnTo>
                    <a:pt x="584" y="374"/>
                  </a:lnTo>
                  <a:lnTo>
                    <a:pt x="597" y="449"/>
                  </a:lnTo>
                  <a:lnTo>
                    <a:pt x="605" y="527"/>
                  </a:lnTo>
                  <a:lnTo>
                    <a:pt x="608" y="606"/>
                  </a:lnTo>
                  <a:lnTo>
                    <a:pt x="605" y="686"/>
                  </a:lnTo>
                  <a:lnTo>
                    <a:pt x="597" y="763"/>
                  </a:lnTo>
                  <a:lnTo>
                    <a:pt x="584" y="838"/>
                  </a:lnTo>
                  <a:lnTo>
                    <a:pt x="567" y="910"/>
                  </a:lnTo>
                  <a:lnTo>
                    <a:pt x="545" y="976"/>
                  </a:lnTo>
                  <a:lnTo>
                    <a:pt x="518" y="1035"/>
                  </a:lnTo>
                  <a:lnTo>
                    <a:pt x="489" y="1088"/>
                  </a:lnTo>
                  <a:lnTo>
                    <a:pt x="456" y="1132"/>
                  </a:lnTo>
                  <a:lnTo>
                    <a:pt x="420" y="1167"/>
                  </a:lnTo>
                  <a:lnTo>
                    <a:pt x="382" y="1193"/>
                  </a:lnTo>
                  <a:lnTo>
                    <a:pt x="343" y="1208"/>
                  </a:lnTo>
                  <a:lnTo>
                    <a:pt x="304" y="1213"/>
                  </a:lnTo>
                  <a:lnTo>
                    <a:pt x="264" y="1208"/>
                  </a:lnTo>
                  <a:lnTo>
                    <a:pt x="225" y="1193"/>
                  </a:lnTo>
                  <a:lnTo>
                    <a:pt x="187" y="1167"/>
                  </a:lnTo>
                  <a:lnTo>
                    <a:pt x="152" y="1132"/>
                  </a:lnTo>
                  <a:lnTo>
                    <a:pt x="119" y="1088"/>
                  </a:lnTo>
                  <a:lnTo>
                    <a:pt x="89" y="1035"/>
                  </a:lnTo>
                  <a:lnTo>
                    <a:pt x="63" y="976"/>
                  </a:lnTo>
                  <a:lnTo>
                    <a:pt x="40" y="910"/>
                  </a:lnTo>
                  <a:lnTo>
                    <a:pt x="23" y="838"/>
                  </a:lnTo>
                  <a:lnTo>
                    <a:pt x="10" y="763"/>
                  </a:lnTo>
                  <a:lnTo>
                    <a:pt x="2" y="686"/>
                  </a:lnTo>
                  <a:lnTo>
                    <a:pt x="0" y="606"/>
                  </a:lnTo>
                  <a:lnTo>
                    <a:pt x="2" y="527"/>
                  </a:lnTo>
                  <a:lnTo>
                    <a:pt x="10" y="449"/>
                  </a:lnTo>
                  <a:lnTo>
                    <a:pt x="23" y="374"/>
                  </a:lnTo>
                  <a:lnTo>
                    <a:pt x="40" y="303"/>
                  </a:lnTo>
                  <a:lnTo>
                    <a:pt x="63" y="237"/>
                  </a:lnTo>
                  <a:lnTo>
                    <a:pt x="89" y="177"/>
                  </a:lnTo>
                  <a:lnTo>
                    <a:pt x="119" y="125"/>
                  </a:lnTo>
                  <a:lnTo>
                    <a:pt x="152" y="81"/>
                  </a:lnTo>
                  <a:lnTo>
                    <a:pt x="187" y="46"/>
                  </a:lnTo>
                  <a:lnTo>
                    <a:pt x="225" y="20"/>
                  </a:lnTo>
                  <a:lnTo>
                    <a:pt x="264" y="5"/>
                  </a:lnTo>
                  <a:lnTo>
                    <a:pt x="304" y="0"/>
                  </a:lnTo>
                </a:path>
              </a:pathLst>
            </a:custGeom>
            <a:noFill/>
            <a:ln w="26988"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67825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57714" y="1335028"/>
            <a:ext cx="6096000" cy="3416320"/>
          </a:xfrm>
          <a:prstGeom prst="rect">
            <a:avLst/>
          </a:prstGeom>
        </p:spPr>
        <p:txBody>
          <a:bodyPr>
            <a:spAutoFit/>
          </a:bodyPr>
          <a:lstStyle/>
          <a:p>
            <a:r>
              <a:rPr lang="en-GB" dirty="0">
                <a:solidFill>
                  <a:schemeClr val="bg1"/>
                </a:solidFill>
                <a:latin typeface="Gotham HTF"/>
              </a:rPr>
              <a:t>"My greatest concern was what to call it. I thought of calling it ‘information’, but the word was overly used, so I decided to call it ‘uncertainty’. When I discussed it with John von Neumann, he had a better idea. Von Neumann told me, ‘You should call it entropy, for two reasons. In the first place your uncertainty function has been used in statistical mechanics under that name, so it already has a name. In the second place, and more important, nobody knows what entropy really is, so in a debate you will always have the advantage</a:t>
            </a:r>
            <a:r>
              <a:rPr lang="en-GB" dirty="0" smtClean="0">
                <a:solidFill>
                  <a:schemeClr val="bg1"/>
                </a:solidFill>
                <a:latin typeface="Gotham HTF"/>
              </a:rPr>
              <a:t>.“</a:t>
            </a:r>
          </a:p>
          <a:p>
            <a:endParaRPr lang="en-GB" dirty="0">
              <a:solidFill>
                <a:schemeClr val="bg1"/>
              </a:solidFill>
              <a:latin typeface="Gotham HTF"/>
            </a:endParaRPr>
          </a:p>
          <a:p>
            <a:r>
              <a:rPr lang="en-GB" dirty="0" smtClean="0">
                <a:solidFill>
                  <a:schemeClr val="bg1"/>
                </a:solidFill>
                <a:latin typeface="Gotham HTF"/>
              </a:rPr>
              <a:t>(HT Alex Matthews)</a:t>
            </a:r>
            <a:endParaRPr lang="en-GB" dirty="0">
              <a:solidFill>
                <a:schemeClr val="bg1"/>
              </a:solidFill>
              <a:latin typeface="Gotham HTF"/>
            </a:endParaRPr>
          </a:p>
        </p:txBody>
      </p:sp>
      <p:pic>
        <p:nvPicPr>
          <p:cNvPr id="4115" name="Picture 19" descr="Claude Shannon 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404" y="145143"/>
            <a:ext cx="2095500" cy="2686051"/>
          </a:xfrm>
          <a:prstGeom prst="rect">
            <a:avLst/>
          </a:prstGeom>
          <a:noFill/>
          <a:extLst>
            <a:ext uri="{909E8E84-426E-40DD-AFC4-6F175D3DCCD1}">
              <a14:hiddenFill xmlns:a14="http://schemas.microsoft.com/office/drawing/2010/main">
                <a:solidFill>
                  <a:srgbClr val="FFFFFF"/>
                </a:solidFill>
              </a14:hiddenFill>
            </a:ext>
          </a:extLst>
        </p:spPr>
      </p:pic>
      <p:pic>
        <p:nvPicPr>
          <p:cNvPr id="4117" name="Picture 21" descr="JohnvonNeumann-LosAlamo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3860" y="3918856"/>
            <a:ext cx="2095500"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211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Jayn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318" y="867229"/>
            <a:ext cx="19050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26" y="2462180"/>
            <a:ext cx="8672576" cy="4395820"/>
          </a:xfrm>
          <a:prstGeom prst="rect">
            <a:avLst/>
          </a:prstGeom>
        </p:spPr>
      </p:pic>
    </p:spTree>
    <p:extLst>
      <p:ext uri="{BB962C8B-B14F-4D97-AF65-F5344CB8AC3E}">
        <p14:creationId xmlns:p14="http://schemas.microsoft.com/office/powerpoint/2010/main" val="264023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29747" y="5857671"/>
            <a:ext cx="2953657" cy="400110"/>
          </a:xfrm>
          <a:prstGeom prst="rect">
            <a:avLst/>
          </a:prstGeom>
        </p:spPr>
        <p:txBody>
          <a:bodyPr wrap="square">
            <a:spAutoFit/>
          </a:bodyPr>
          <a:lstStyle/>
          <a:p>
            <a:r>
              <a:rPr lang="en-GB" sz="2000" dirty="0">
                <a:solidFill>
                  <a:schemeClr val="bg1"/>
                </a:solidFill>
                <a:latin typeface="Gotham HTF"/>
              </a:rPr>
              <a:t>p</a:t>
            </a:r>
            <a:r>
              <a:rPr lang="en-GB" sz="2000" dirty="0" smtClean="0">
                <a:solidFill>
                  <a:schemeClr val="bg1"/>
                </a:solidFill>
                <a:latin typeface="Gotham HTF"/>
              </a:rPr>
              <a:t>rinciple of indifference</a:t>
            </a:r>
            <a:endParaRPr lang="en-GB" sz="2000" dirty="0">
              <a:latin typeface="Gotham HTF"/>
            </a:endParaRPr>
          </a:p>
        </p:txBody>
      </p:sp>
      <p:pic>
        <p:nvPicPr>
          <p:cNvPr id="23" name="Picture 2" descr="ETJayn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0318" y="867229"/>
            <a:ext cx="1905000" cy="23907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upload.wikimedia.org/wikipedia/commons/thumb/9/91/Pierre-Simon-Laplace_%281749-1827%29.jpg/170px-Pierre-Simon-Laplace_%281749-1827%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747" y="2808732"/>
            <a:ext cx="2370477" cy="2844574"/>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3498510" y="1032133"/>
            <a:ext cx="6096000" cy="1938992"/>
          </a:xfrm>
          <a:prstGeom prst="rect">
            <a:avLst/>
          </a:prstGeom>
        </p:spPr>
        <p:txBody>
          <a:bodyPr>
            <a:spAutoFit/>
          </a:bodyPr>
          <a:lstStyle/>
          <a:p>
            <a:r>
              <a:rPr lang="en-GB" sz="2000" dirty="0">
                <a:solidFill>
                  <a:schemeClr val="bg1"/>
                </a:solidFill>
                <a:latin typeface="Gotham HTF"/>
              </a:rPr>
              <a:t>Take precisely stated prior data or testable information about a probability distribution function. Consider the set of all trial probability distributions that would encode the prior data. Of those, the one with </a:t>
            </a:r>
            <a:r>
              <a:rPr lang="en-GB" sz="2000" dirty="0" smtClean="0">
                <a:solidFill>
                  <a:schemeClr val="bg1"/>
                </a:solidFill>
                <a:latin typeface="Gotham HTF"/>
              </a:rPr>
              <a:t>maximal information entropy</a:t>
            </a:r>
            <a:r>
              <a:rPr lang="en-GB" sz="2000" dirty="0">
                <a:solidFill>
                  <a:schemeClr val="bg1"/>
                </a:solidFill>
                <a:latin typeface="Gotham HTF"/>
              </a:rPr>
              <a:t> is the proper distribution, according to this principle</a:t>
            </a:r>
            <a:r>
              <a:rPr lang="en-GB" sz="2000" dirty="0">
                <a:solidFill>
                  <a:srgbClr val="252525"/>
                </a:solidFill>
                <a:latin typeface="Gotham HTF"/>
              </a:rPr>
              <a:t>.</a:t>
            </a:r>
            <a:endParaRPr lang="en-GB" sz="2000" dirty="0">
              <a:latin typeface="Gotham HTF"/>
            </a:endParaRPr>
          </a:p>
        </p:txBody>
      </p:sp>
      <p:sp>
        <p:nvSpPr>
          <p:cNvPr id="26" name="Rectangle 25"/>
          <p:cNvSpPr/>
          <p:nvPr/>
        </p:nvSpPr>
        <p:spPr>
          <a:xfrm>
            <a:off x="9584701" y="3466935"/>
            <a:ext cx="2336233" cy="400110"/>
          </a:xfrm>
          <a:prstGeom prst="rect">
            <a:avLst/>
          </a:prstGeom>
        </p:spPr>
        <p:txBody>
          <a:bodyPr wrap="square">
            <a:spAutoFit/>
          </a:bodyPr>
          <a:lstStyle/>
          <a:p>
            <a:r>
              <a:rPr lang="en-GB" sz="2000" dirty="0">
                <a:solidFill>
                  <a:schemeClr val="bg1"/>
                </a:solidFill>
                <a:latin typeface="Gotham HTF"/>
              </a:rPr>
              <a:t>m</a:t>
            </a:r>
            <a:r>
              <a:rPr lang="en-GB" sz="2000" dirty="0" smtClean="0">
                <a:solidFill>
                  <a:schemeClr val="bg1"/>
                </a:solidFill>
                <a:latin typeface="Gotham HTF"/>
              </a:rPr>
              <a:t>aximum entropy</a:t>
            </a:r>
            <a:endParaRPr lang="en-GB" sz="2000" dirty="0">
              <a:latin typeface="Gotham HTF"/>
            </a:endParaRPr>
          </a:p>
        </p:txBody>
      </p:sp>
    </p:spTree>
    <p:extLst>
      <p:ext uri="{BB962C8B-B14F-4D97-AF65-F5344CB8AC3E}">
        <p14:creationId xmlns:p14="http://schemas.microsoft.com/office/powerpoint/2010/main" val="26294923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38370" y="197830"/>
            <a:ext cx="10515600" cy="1325563"/>
          </a:xfrm>
        </p:spPr>
        <p:txBody>
          <a:bodyPr>
            <a:normAutofit/>
          </a:bodyPr>
          <a:lstStyle/>
          <a:p>
            <a:r>
              <a:rPr lang="en-US" sz="2800" dirty="0">
                <a:solidFill>
                  <a:srgbClr val="F1F1F1"/>
                </a:solidFill>
                <a:latin typeface="Gotham HTF Book" charset="0"/>
                <a:ea typeface="Gotham HTF Book" charset="0"/>
                <a:cs typeface="Gotham HTF Book" charset="0"/>
              </a:rPr>
              <a:t>GLOBAL INFORMATION STORAGE CAPACITY</a:t>
            </a:r>
            <a:br>
              <a:rPr lang="en-US" sz="2800" dirty="0">
                <a:solidFill>
                  <a:srgbClr val="F1F1F1"/>
                </a:solidFill>
                <a:latin typeface="Gotham HTF Book" charset="0"/>
                <a:ea typeface="Gotham HTF Book" charset="0"/>
                <a:cs typeface="Gotham HTF Book" charset="0"/>
              </a:rPr>
            </a:br>
            <a:r>
              <a:rPr lang="en-US" sz="2400" dirty="0">
                <a:solidFill>
                  <a:srgbClr val="F1F1F1"/>
                </a:solidFill>
                <a:latin typeface="Gotham HTF Book" charset="0"/>
                <a:ea typeface="Gotham HTF Book" charset="0"/>
                <a:cs typeface="Gotham HTF Book" charset="0"/>
              </a:rPr>
              <a:t>IN OPTIMALLY COMPRESSED BYTES</a:t>
            </a:r>
          </a:p>
        </p:txBody>
      </p:sp>
      <p:pic>
        <p:nvPicPr>
          <p:cNvPr id="9" name="Picture 8"/>
          <p:cNvPicPr>
            <a:picLocks noChangeAspect="1"/>
          </p:cNvPicPr>
          <p:nvPr/>
        </p:nvPicPr>
        <p:blipFill>
          <a:blip r:embed="rId3"/>
          <a:stretch>
            <a:fillRect/>
          </a:stretch>
        </p:blipFill>
        <p:spPr>
          <a:xfrm>
            <a:off x="591671" y="1197300"/>
            <a:ext cx="11008658" cy="5350906"/>
          </a:xfrm>
          <a:prstGeom prst="rect">
            <a:avLst/>
          </a:prstGeom>
        </p:spPr>
      </p:pic>
    </p:spTree>
    <p:extLst>
      <p:ext uri="{BB962C8B-B14F-4D97-AF65-F5344CB8AC3E}">
        <p14:creationId xmlns:p14="http://schemas.microsoft.com/office/powerpoint/2010/main" val="871273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hape 518"/>
          <p:cNvSpPr/>
          <p:nvPr/>
        </p:nvSpPr>
        <p:spPr>
          <a:xfrm>
            <a:off x="626978" y="1819443"/>
            <a:ext cx="10938044" cy="124649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algn="ctr">
              <a:lnSpc>
                <a:spcPct val="150000"/>
              </a:lnSpc>
            </a:pPr>
            <a:r>
              <a:rPr lang="en-US" sz="5400" dirty="0" smtClean="0">
                <a:solidFill>
                  <a:schemeClr val="bg1"/>
                </a:solidFill>
                <a:latin typeface="Gotham HTF Book" charset="0"/>
                <a:ea typeface="Gotham HTF Book" charset="0"/>
                <a:cs typeface="Gotham HTF Book" charset="0"/>
              </a:rPr>
              <a:t>Thank you</a:t>
            </a:r>
          </a:p>
        </p:txBody>
      </p:sp>
      <p:sp>
        <p:nvSpPr>
          <p:cNvPr id="5" name="Shape 518"/>
          <p:cNvSpPr/>
          <p:nvPr/>
        </p:nvSpPr>
        <p:spPr>
          <a:xfrm>
            <a:off x="3189844" y="3058990"/>
            <a:ext cx="6105157" cy="166199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algn="ctr"/>
            <a:r>
              <a:rPr lang="en-GB" sz="3600" dirty="0" smtClean="0">
                <a:solidFill>
                  <a:srgbClr val="F1F1F1"/>
                </a:solidFill>
                <a:latin typeface="Gotham HTF Book" charset="0"/>
                <a:ea typeface="Gotham HTF Book" charset="0"/>
                <a:cs typeface="Gotham HTF Book" charset="0"/>
              </a:rPr>
              <a:t>Neil Lawrence</a:t>
            </a:r>
          </a:p>
          <a:p>
            <a:pPr algn="ctr"/>
            <a:r>
              <a:rPr lang="en-GB" sz="3600" dirty="0" smtClean="0">
                <a:solidFill>
                  <a:srgbClr val="F1F1F1"/>
                </a:solidFill>
                <a:latin typeface="Gotham HTF Book" charset="0"/>
                <a:ea typeface="Gotham HTF Book" charset="0"/>
                <a:cs typeface="Gotham HTF Book" charset="0"/>
              </a:rPr>
              <a:t>http://inverseprobability.com</a:t>
            </a:r>
          </a:p>
          <a:p>
            <a:pPr algn="ctr"/>
            <a:r>
              <a:rPr lang="en-GB" sz="3600" dirty="0" smtClean="0">
                <a:solidFill>
                  <a:srgbClr val="F1F1F1"/>
                </a:solidFill>
                <a:latin typeface="Gotham HTF Book" charset="0"/>
                <a:ea typeface="Gotham HTF Book" charset="0"/>
                <a:cs typeface="Gotham HTF Book" charset="0"/>
              </a:rPr>
              <a:t>@</a:t>
            </a:r>
            <a:r>
              <a:rPr lang="en-GB" sz="3600" dirty="0" err="1" smtClean="0">
                <a:solidFill>
                  <a:srgbClr val="F1F1F1"/>
                </a:solidFill>
                <a:latin typeface="Gotham HTF Book" charset="0"/>
                <a:ea typeface="Gotham HTF Book" charset="0"/>
                <a:cs typeface="Gotham HTF Book" charset="0"/>
              </a:rPr>
              <a:t>lawrennd</a:t>
            </a:r>
            <a:endParaRPr lang="en-GB" sz="3600" dirty="0">
              <a:solidFill>
                <a:srgbClr val="F1F1F1"/>
              </a:solidFill>
              <a:latin typeface="Gotham HTF Book" charset="0"/>
              <a:ea typeface="Gotham HTF Book" charset="0"/>
              <a:cs typeface="Gotham HTF Book" charset="0"/>
            </a:endParaRPr>
          </a:p>
        </p:txBody>
      </p:sp>
    </p:spTree>
    <p:extLst>
      <p:ext uri="{BB962C8B-B14F-4D97-AF65-F5344CB8AC3E}">
        <p14:creationId xmlns:p14="http://schemas.microsoft.com/office/powerpoint/2010/main" val="1374771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68700" y="412750"/>
            <a:ext cx="5054600" cy="6032500"/>
          </a:xfrm>
          <a:prstGeom prst="rect">
            <a:avLst/>
          </a:prstGeom>
        </p:spPr>
      </p:pic>
    </p:spTree>
    <p:extLst>
      <p:ext uri="{BB962C8B-B14F-4D97-AF65-F5344CB8AC3E}">
        <p14:creationId xmlns:p14="http://schemas.microsoft.com/office/powerpoint/2010/main" val="1078840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1DAF8"/>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05318" y="-13447"/>
            <a:ext cx="5334000" cy="6629400"/>
          </a:xfrm>
          <a:prstGeom prst="rect">
            <a:avLst/>
          </a:prstGeom>
        </p:spPr>
      </p:pic>
      <p:grpSp>
        <p:nvGrpSpPr>
          <p:cNvPr id="16" name="Group 15"/>
          <p:cNvGrpSpPr/>
          <p:nvPr/>
        </p:nvGrpSpPr>
        <p:grpSpPr>
          <a:xfrm>
            <a:off x="8584432" y="1919798"/>
            <a:ext cx="1407032" cy="473778"/>
            <a:chOff x="8584432" y="1919798"/>
            <a:chExt cx="1407032" cy="473778"/>
          </a:xfrm>
        </p:grpSpPr>
        <p:sp>
          <p:nvSpPr>
            <p:cNvPr id="17" name="Oval 16"/>
            <p:cNvSpPr/>
            <p:nvPr/>
          </p:nvSpPr>
          <p:spPr>
            <a:xfrm>
              <a:off x="8584432" y="1922929"/>
              <a:ext cx="470647" cy="470647"/>
            </a:xfrm>
            <a:prstGeom prst="ellipse">
              <a:avLst/>
            </a:prstGeom>
            <a:solidFill>
              <a:srgbClr val="FF5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122315" y="1919798"/>
              <a:ext cx="869149"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Coal</a:t>
              </a:r>
              <a:endParaRPr lang="en-US" sz="2400" dirty="0">
                <a:latin typeface="Gotham HTF Book" charset="0"/>
                <a:ea typeface="Gotham HTF Book" charset="0"/>
                <a:cs typeface="Gotham HTF Book" charset="0"/>
              </a:endParaRPr>
            </a:p>
          </p:txBody>
        </p:sp>
      </p:grpSp>
      <p:grpSp>
        <p:nvGrpSpPr>
          <p:cNvPr id="19" name="Group 18"/>
          <p:cNvGrpSpPr/>
          <p:nvPr/>
        </p:nvGrpSpPr>
        <p:grpSpPr>
          <a:xfrm>
            <a:off x="8584432" y="3509682"/>
            <a:ext cx="1190626" cy="470647"/>
            <a:chOff x="8584432" y="3509682"/>
            <a:chExt cx="1190626" cy="470647"/>
          </a:xfrm>
        </p:grpSpPr>
        <p:sp>
          <p:nvSpPr>
            <p:cNvPr id="20" name="Oval 19"/>
            <p:cNvSpPr/>
            <p:nvPr/>
          </p:nvSpPr>
          <p:spPr>
            <a:xfrm>
              <a:off x="8584432" y="3509682"/>
              <a:ext cx="470647" cy="470647"/>
            </a:xfrm>
            <a:prstGeom prst="ellipse">
              <a:avLst/>
            </a:prstGeom>
            <a:solidFill>
              <a:srgbClr val="3EB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9122315" y="3509682"/>
              <a:ext cx="652743"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Tin</a:t>
              </a:r>
              <a:endParaRPr lang="en-US" sz="2400" dirty="0">
                <a:latin typeface="Gotham HTF Book" charset="0"/>
                <a:ea typeface="Gotham HTF Book" charset="0"/>
                <a:cs typeface="Gotham HTF Book" charset="0"/>
              </a:endParaRPr>
            </a:p>
          </p:txBody>
        </p:sp>
      </p:grpSp>
      <p:grpSp>
        <p:nvGrpSpPr>
          <p:cNvPr id="22" name="Group 21"/>
          <p:cNvGrpSpPr/>
          <p:nvPr/>
        </p:nvGrpSpPr>
        <p:grpSpPr>
          <a:xfrm>
            <a:off x="8584432" y="1919798"/>
            <a:ext cx="2237387" cy="1200329"/>
            <a:chOff x="8584432" y="1919798"/>
            <a:chExt cx="2237387" cy="1200329"/>
          </a:xfrm>
        </p:grpSpPr>
        <p:sp>
          <p:nvSpPr>
            <p:cNvPr id="23" name="Oval 22"/>
            <p:cNvSpPr/>
            <p:nvPr/>
          </p:nvSpPr>
          <p:spPr>
            <a:xfrm>
              <a:off x="8584432" y="1922929"/>
              <a:ext cx="470647" cy="470647"/>
            </a:xfrm>
            <a:prstGeom prst="ellipse">
              <a:avLst/>
            </a:prstGeom>
            <a:solidFill>
              <a:srgbClr val="FF5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122315" y="1919798"/>
              <a:ext cx="1699504" cy="1200329"/>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Google</a:t>
              </a:r>
            </a:p>
            <a:p>
              <a:r>
                <a:rPr lang="en-US" sz="2400" dirty="0" smtClean="0">
                  <a:latin typeface="Gotham HTF Book" charset="0"/>
                  <a:ea typeface="Gotham HTF Book" charset="0"/>
                  <a:cs typeface="Gotham HTF Book" charset="0"/>
                </a:rPr>
                <a:t>Facebook</a:t>
              </a:r>
            </a:p>
            <a:p>
              <a:r>
                <a:rPr lang="en-US" sz="2400" dirty="0" smtClean="0">
                  <a:latin typeface="Gotham HTF Book" charset="0"/>
                  <a:ea typeface="Gotham HTF Book" charset="0"/>
                  <a:cs typeface="Gotham HTF Book" charset="0"/>
                </a:rPr>
                <a:t>Amazon</a:t>
              </a:r>
              <a:endParaRPr lang="en-US" sz="2400" dirty="0">
                <a:latin typeface="Gotham HTF Book" charset="0"/>
                <a:ea typeface="Gotham HTF Book" charset="0"/>
                <a:cs typeface="Gotham HTF Book" charset="0"/>
              </a:endParaRPr>
            </a:p>
          </p:txBody>
        </p:sp>
      </p:grpSp>
      <p:grpSp>
        <p:nvGrpSpPr>
          <p:cNvPr id="25" name="Group 24"/>
          <p:cNvGrpSpPr/>
          <p:nvPr/>
        </p:nvGrpSpPr>
        <p:grpSpPr>
          <a:xfrm>
            <a:off x="8584432" y="3509682"/>
            <a:ext cx="1868697" cy="470647"/>
            <a:chOff x="8584432" y="3509682"/>
            <a:chExt cx="1868697" cy="470647"/>
          </a:xfrm>
        </p:grpSpPr>
        <p:sp>
          <p:nvSpPr>
            <p:cNvPr id="26" name="Oval 25"/>
            <p:cNvSpPr/>
            <p:nvPr/>
          </p:nvSpPr>
          <p:spPr>
            <a:xfrm>
              <a:off x="8584432" y="3509682"/>
              <a:ext cx="470647" cy="470647"/>
            </a:xfrm>
            <a:prstGeom prst="ellipse">
              <a:avLst/>
            </a:prstGeom>
            <a:solidFill>
              <a:srgbClr val="3EBE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122315" y="3509682"/>
              <a:ext cx="1330814" cy="461665"/>
            </a:xfrm>
            <a:prstGeom prst="rect">
              <a:avLst/>
            </a:prstGeom>
            <a:noFill/>
          </p:spPr>
          <p:txBody>
            <a:bodyPr wrap="none" rtlCol="0">
              <a:spAutoFit/>
            </a:bodyPr>
            <a:lstStyle/>
            <a:p>
              <a:r>
                <a:rPr lang="en-US" sz="2400" dirty="0" smtClean="0">
                  <a:latin typeface="Gotham HTF Book" charset="0"/>
                  <a:ea typeface="Gotham HTF Book" charset="0"/>
                  <a:cs typeface="Gotham HTF Book" charset="0"/>
                </a:rPr>
                <a:t>Startups</a:t>
              </a:r>
              <a:endParaRPr lang="en-US" sz="2400" dirty="0">
                <a:latin typeface="Gotham HTF Book" charset="0"/>
                <a:ea typeface="Gotham HTF Book" charset="0"/>
                <a:cs typeface="Gotham HTF Book" charset="0"/>
              </a:endParaRPr>
            </a:p>
          </p:txBody>
        </p:sp>
      </p:grpSp>
      <p:grpSp>
        <p:nvGrpSpPr>
          <p:cNvPr id="2" name="Group 4"/>
          <p:cNvGrpSpPr>
            <a:grpSpLocks noChangeAspect="1"/>
          </p:cNvGrpSpPr>
          <p:nvPr/>
        </p:nvGrpSpPr>
        <p:grpSpPr bwMode="auto">
          <a:xfrm>
            <a:off x="3235326" y="-17463"/>
            <a:ext cx="2322513" cy="4992688"/>
            <a:chOff x="2038" y="-11"/>
            <a:chExt cx="1463" cy="3145"/>
          </a:xfrm>
        </p:grpSpPr>
        <p:sp>
          <p:nvSpPr>
            <p:cNvPr id="4" name="Freeform 5"/>
            <p:cNvSpPr>
              <a:spLocks/>
            </p:cNvSpPr>
            <p:nvPr/>
          </p:nvSpPr>
          <p:spPr bwMode="auto">
            <a:xfrm>
              <a:off x="3139" y="1597"/>
              <a:ext cx="348" cy="573"/>
            </a:xfrm>
            <a:custGeom>
              <a:avLst/>
              <a:gdLst>
                <a:gd name="T0" fmla="*/ 535 w 575"/>
                <a:gd name="T1" fmla="*/ 176 h 953"/>
                <a:gd name="T2" fmla="*/ 535 w 575"/>
                <a:gd name="T3" fmla="*/ 176 h 953"/>
                <a:gd name="T4" fmla="*/ 516 w 575"/>
                <a:gd name="T5" fmla="*/ 119 h 953"/>
                <a:gd name="T6" fmla="*/ 6 w 575"/>
                <a:gd name="T7" fmla="*/ 134 h 953"/>
                <a:gd name="T8" fmla="*/ 44 w 575"/>
                <a:gd name="T9" fmla="*/ 502 h 953"/>
                <a:gd name="T10" fmla="*/ 77 w 575"/>
                <a:gd name="T11" fmla="*/ 830 h 953"/>
                <a:gd name="T12" fmla="*/ 91 w 575"/>
                <a:gd name="T13" fmla="*/ 870 h 953"/>
                <a:gd name="T14" fmla="*/ 136 w 575"/>
                <a:gd name="T15" fmla="*/ 908 h 953"/>
                <a:gd name="T16" fmla="*/ 291 w 575"/>
                <a:gd name="T17" fmla="*/ 952 h 953"/>
                <a:gd name="T18" fmla="*/ 548 w 575"/>
                <a:gd name="T19" fmla="*/ 603 h 953"/>
                <a:gd name="T20" fmla="*/ 535 w 575"/>
                <a:gd name="T21" fmla="*/ 176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5" h="953">
                  <a:moveTo>
                    <a:pt x="535" y="176"/>
                  </a:moveTo>
                  <a:lnTo>
                    <a:pt x="535" y="176"/>
                  </a:lnTo>
                  <a:cubicBezTo>
                    <a:pt x="531" y="156"/>
                    <a:pt x="526" y="137"/>
                    <a:pt x="516" y="119"/>
                  </a:cubicBezTo>
                  <a:cubicBezTo>
                    <a:pt x="454" y="7"/>
                    <a:pt x="0" y="0"/>
                    <a:pt x="6" y="134"/>
                  </a:cubicBezTo>
                  <a:cubicBezTo>
                    <a:pt x="11" y="257"/>
                    <a:pt x="20" y="381"/>
                    <a:pt x="44" y="502"/>
                  </a:cubicBezTo>
                  <a:cubicBezTo>
                    <a:pt x="67" y="614"/>
                    <a:pt x="56" y="719"/>
                    <a:pt x="77" y="830"/>
                  </a:cubicBezTo>
                  <a:cubicBezTo>
                    <a:pt x="80" y="844"/>
                    <a:pt x="83" y="858"/>
                    <a:pt x="91" y="870"/>
                  </a:cubicBezTo>
                  <a:cubicBezTo>
                    <a:pt x="101" y="887"/>
                    <a:pt x="119" y="899"/>
                    <a:pt x="136" y="908"/>
                  </a:cubicBezTo>
                  <a:cubicBezTo>
                    <a:pt x="196" y="940"/>
                    <a:pt x="247" y="953"/>
                    <a:pt x="291" y="952"/>
                  </a:cubicBezTo>
                  <a:cubicBezTo>
                    <a:pt x="441" y="947"/>
                    <a:pt x="514" y="779"/>
                    <a:pt x="548" y="603"/>
                  </a:cubicBezTo>
                  <a:cubicBezTo>
                    <a:pt x="575" y="462"/>
                    <a:pt x="566" y="316"/>
                    <a:pt x="535" y="176"/>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5" name="Freeform 6"/>
            <p:cNvSpPr>
              <a:spLocks/>
            </p:cNvSpPr>
            <p:nvPr/>
          </p:nvSpPr>
          <p:spPr bwMode="auto">
            <a:xfrm>
              <a:off x="2038" y="125"/>
              <a:ext cx="274" cy="392"/>
            </a:xfrm>
            <a:custGeom>
              <a:avLst/>
              <a:gdLst>
                <a:gd name="T0" fmla="*/ 37 w 454"/>
                <a:gd name="T1" fmla="*/ 57 h 651"/>
                <a:gd name="T2" fmla="*/ 37 w 454"/>
                <a:gd name="T3" fmla="*/ 57 h 651"/>
                <a:gd name="T4" fmla="*/ 25 w 454"/>
                <a:gd name="T5" fmla="*/ 85 h 651"/>
                <a:gd name="T6" fmla="*/ 16 w 454"/>
                <a:gd name="T7" fmla="*/ 100 h 651"/>
                <a:gd name="T8" fmla="*/ 7 w 454"/>
                <a:gd name="T9" fmla="*/ 144 h 651"/>
                <a:gd name="T10" fmla="*/ 62 w 454"/>
                <a:gd name="T11" fmla="*/ 205 h 651"/>
                <a:gd name="T12" fmla="*/ 84 w 454"/>
                <a:gd name="T13" fmla="*/ 220 h 651"/>
                <a:gd name="T14" fmla="*/ 130 w 454"/>
                <a:gd name="T15" fmla="*/ 237 h 651"/>
                <a:gd name="T16" fmla="*/ 139 w 454"/>
                <a:gd name="T17" fmla="*/ 208 h 651"/>
                <a:gd name="T18" fmla="*/ 143 w 454"/>
                <a:gd name="T19" fmla="*/ 207 h 651"/>
                <a:gd name="T20" fmla="*/ 139 w 454"/>
                <a:gd name="T21" fmla="*/ 208 h 651"/>
                <a:gd name="T22" fmla="*/ 152 w 454"/>
                <a:gd name="T23" fmla="*/ 233 h 651"/>
                <a:gd name="T24" fmla="*/ 150 w 454"/>
                <a:gd name="T25" fmla="*/ 246 h 651"/>
                <a:gd name="T26" fmla="*/ 171 w 454"/>
                <a:gd name="T27" fmla="*/ 313 h 651"/>
                <a:gd name="T28" fmla="*/ 155 w 454"/>
                <a:gd name="T29" fmla="*/ 318 h 651"/>
                <a:gd name="T30" fmla="*/ 189 w 454"/>
                <a:gd name="T31" fmla="*/ 348 h 651"/>
                <a:gd name="T32" fmla="*/ 183 w 454"/>
                <a:gd name="T33" fmla="*/ 408 h 651"/>
                <a:gd name="T34" fmla="*/ 194 w 454"/>
                <a:gd name="T35" fmla="*/ 413 h 651"/>
                <a:gd name="T36" fmla="*/ 183 w 454"/>
                <a:gd name="T37" fmla="*/ 408 h 651"/>
                <a:gd name="T38" fmla="*/ 178 w 454"/>
                <a:gd name="T39" fmla="*/ 442 h 651"/>
                <a:gd name="T40" fmla="*/ 97 w 454"/>
                <a:gd name="T41" fmla="*/ 483 h 651"/>
                <a:gd name="T42" fmla="*/ 73 w 454"/>
                <a:gd name="T43" fmla="*/ 547 h 651"/>
                <a:gd name="T44" fmla="*/ 320 w 454"/>
                <a:gd name="T45" fmla="*/ 636 h 651"/>
                <a:gd name="T46" fmla="*/ 444 w 454"/>
                <a:gd name="T47" fmla="*/ 500 h 651"/>
                <a:gd name="T48" fmla="*/ 16 w 454"/>
                <a:gd name="T49" fmla="*/ 0 h 651"/>
                <a:gd name="T50" fmla="*/ 37 w 454"/>
                <a:gd name="T51" fmla="*/ 57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4" h="651">
                  <a:moveTo>
                    <a:pt x="37" y="57"/>
                  </a:moveTo>
                  <a:lnTo>
                    <a:pt x="37" y="57"/>
                  </a:lnTo>
                  <a:cubicBezTo>
                    <a:pt x="45" y="95"/>
                    <a:pt x="16" y="80"/>
                    <a:pt x="25" y="85"/>
                  </a:cubicBezTo>
                  <a:cubicBezTo>
                    <a:pt x="34" y="126"/>
                    <a:pt x="6" y="85"/>
                    <a:pt x="16" y="100"/>
                  </a:cubicBezTo>
                  <a:cubicBezTo>
                    <a:pt x="6" y="117"/>
                    <a:pt x="0" y="145"/>
                    <a:pt x="7" y="144"/>
                  </a:cubicBezTo>
                  <a:cubicBezTo>
                    <a:pt x="32" y="151"/>
                    <a:pt x="56" y="186"/>
                    <a:pt x="62" y="205"/>
                  </a:cubicBezTo>
                  <a:cubicBezTo>
                    <a:pt x="49" y="213"/>
                    <a:pt x="77" y="207"/>
                    <a:pt x="84" y="220"/>
                  </a:cubicBezTo>
                  <a:cubicBezTo>
                    <a:pt x="99" y="212"/>
                    <a:pt x="112" y="226"/>
                    <a:pt x="130" y="237"/>
                  </a:cubicBezTo>
                  <a:cubicBezTo>
                    <a:pt x="169" y="267"/>
                    <a:pt x="120" y="217"/>
                    <a:pt x="139" y="208"/>
                  </a:cubicBezTo>
                  <a:cubicBezTo>
                    <a:pt x="139" y="204"/>
                    <a:pt x="140" y="203"/>
                    <a:pt x="143" y="207"/>
                  </a:cubicBezTo>
                  <a:cubicBezTo>
                    <a:pt x="141" y="207"/>
                    <a:pt x="140" y="207"/>
                    <a:pt x="139" y="208"/>
                  </a:cubicBezTo>
                  <a:cubicBezTo>
                    <a:pt x="138" y="220"/>
                    <a:pt x="152" y="259"/>
                    <a:pt x="152" y="233"/>
                  </a:cubicBezTo>
                  <a:cubicBezTo>
                    <a:pt x="159" y="217"/>
                    <a:pt x="157" y="243"/>
                    <a:pt x="150" y="246"/>
                  </a:cubicBezTo>
                  <a:cubicBezTo>
                    <a:pt x="149" y="255"/>
                    <a:pt x="180" y="289"/>
                    <a:pt x="171" y="313"/>
                  </a:cubicBezTo>
                  <a:cubicBezTo>
                    <a:pt x="152" y="322"/>
                    <a:pt x="157" y="308"/>
                    <a:pt x="155" y="318"/>
                  </a:cubicBezTo>
                  <a:cubicBezTo>
                    <a:pt x="157" y="314"/>
                    <a:pt x="204" y="363"/>
                    <a:pt x="189" y="348"/>
                  </a:cubicBezTo>
                  <a:cubicBezTo>
                    <a:pt x="208" y="378"/>
                    <a:pt x="180" y="399"/>
                    <a:pt x="183" y="408"/>
                  </a:cubicBezTo>
                  <a:cubicBezTo>
                    <a:pt x="186" y="405"/>
                    <a:pt x="190" y="405"/>
                    <a:pt x="194" y="413"/>
                  </a:cubicBezTo>
                  <a:cubicBezTo>
                    <a:pt x="187" y="413"/>
                    <a:pt x="184" y="411"/>
                    <a:pt x="183" y="408"/>
                  </a:cubicBezTo>
                  <a:cubicBezTo>
                    <a:pt x="179" y="414"/>
                    <a:pt x="177" y="429"/>
                    <a:pt x="178" y="442"/>
                  </a:cubicBezTo>
                  <a:cubicBezTo>
                    <a:pt x="149" y="438"/>
                    <a:pt x="107" y="455"/>
                    <a:pt x="97" y="483"/>
                  </a:cubicBezTo>
                  <a:cubicBezTo>
                    <a:pt x="101" y="518"/>
                    <a:pt x="86" y="532"/>
                    <a:pt x="73" y="547"/>
                  </a:cubicBezTo>
                  <a:cubicBezTo>
                    <a:pt x="162" y="612"/>
                    <a:pt x="254" y="651"/>
                    <a:pt x="320" y="636"/>
                  </a:cubicBezTo>
                  <a:cubicBezTo>
                    <a:pt x="384" y="622"/>
                    <a:pt x="439" y="566"/>
                    <a:pt x="444" y="500"/>
                  </a:cubicBezTo>
                  <a:cubicBezTo>
                    <a:pt x="454" y="346"/>
                    <a:pt x="223" y="52"/>
                    <a:pt x="16" y="0"/>
                  </a:cubicBezTo>
                  <a:cubicBezTo>
                    <a:pt x="22" y="22"/>
                    <a:pt x="34" y="44"/>
                    <a:pt x="37" y="57"/>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6" name="Freeform 7"/>
            <p:cNvSpPr>
              <a:spLocks/>
            </p:cNvSpPr>
            <p:nvPr/>
          </p:nvSpPr>
          <p:spPr bwMode="auto">
            <a:xfrm>
              <a:off x="3405" y="448"/>
              <a:ext cx="5" cy="3"/>
            </a:xfrm>
            <a:custGeom>
              <a:avLst/>
              <a:gdLst>
                <a:gd name="T0" fmla="*/ 1 w 8"/>
                <a:gd name="T1" fmla="*/ 0 h 5"/>
                <a:gd name="T2" fmla="*/ 1 w 8"/>
                <a:gd name="T3" fmla="*/ 0 h 5"/>
                <a:gd name="T4" fmla="*/ 0 w 8"/>
                <a:gd name="T5" fmla="*/ 2 h 5"/>
                <a:gd name="T6" fmla="*/ 1 w 8"/>
                <a:gd name="T7" fmla="*/ 0 h 5"/>
              </a:gdLst>
              <a:ahLst/>
              <a:cxnLst>
                <a:cxn ang="0">
                  <a:pos x="T0" y="T1"/>
                </a:cxn>
                <a:cxn ang="0">
                  <a:pos x="T2" y="T3"/>
                </a:cxn>
                <a:cxn ang="0">
                  <a:pos x="T4" y="T5"/>
                </a:cxn>
                <a:cxn ang="0">
                  <a:pos x="T6" y="T7"/>
                </a:cxn>
              </a:cxnLst>
              <a:rect l="0" t="0" r="r" b="b"/>
              <a:pathLst>
                <a:path w="8" h="5">
                  <a:moveTo>
                    <a:pt x="1" y="0"/>
                  </a:moveTo>
                  <a:lnTo>
                    <a:pt x="1" y="0"/>
                  </a:lnTo>
                  <a:cubicBezTo>
                    <a:pt x="0" y="0"/>
                    <a:pt x="0" y="1"/>
                    <a:pt x="0" y="2"/>
                  </a:cubicBezTo>
                  <a:cubicBezTo>
                    <a:pt x="4" y="4"/>
                    <a:pt x="8" y="5"/>
                    <a:pt x="1" y="0"/>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8"/>
            <p:cNvSpPr>
              <a:spLocks noEditPoints="1"/>
            </p:cNvSpPr>
            <p:nvPr/>
          </p:nvSpPr>
          <p:spPr bwMode="auto">
            <a:xfrm>
              <a:off x="3191" y="450"/>
              <a:ext cx="310" cy="593"/>
            </a:xfrm>
            <a:custGeom>
              <a:avLst/>
              <a:gdLst>
                <a:gd name="T0" fmla="*/ 226 w 511"/>
                <a:gd name="T1" fmla="*/ 410 h 986"/>
                <a:gd name="T2" fmla="*/ 255 w 511"/>
                <a:gd name="T3" fmla="*/ 417 h 986"/>
                <a:gd name="T4" fmla="*/ 226 w 511"/>
                <a:gd name="T5" fmla="*/ 410 h 986"/>
                <a:gd name="T6" fmla="*/ 52 w 511"/>
                <a:gd name="T7" fmla="*/ 835 h 986"/>
                <a:gd name="T8" fmla="*/ 299 w 511"/>
                <a:gd name="T9" fmla="*/ 875 h 986"/>
                <a:gd name="T10" fmla="*/ 460 w 511"/>
                <a:gd name="T11" fmla="*/ 551 h 986"/>
                <a:gd name="T12" fmla="*/ 450 w 511"/>
                <a:gd name="T13" fmla="*/ 491 h 986"/>
                <a:gd name="T14" fmla="*/ 435 w 511"/>
                <a:gd name="T15" fmla="*/ 504 h 986"/>
                <a:gd name="T16" fmla="*/ 398 w 511"/>
                <a:gd name="T17" fmla="*/ 531 h 986"/>
                <a:gd name="T18" fmla="*/ 398 w 511"/>
                <a:gd name="T19" fmla="*/ 531 h 986"/>
                <a:gd name="T20" fmla="*/ 437 w 511"/>
                <a:gd name="T21" fmla="*/ 499 h 986"/>
                <a:gd name="T22" fmla="*/ 503 w 511"/>
                <a:gd name="T23" fmla="*/ 473 h 986"/>
                <a:gd name="T24" fmla="*/ 468 w 511"/>
                <a:gd name="T25" fmla="*/ 384 h 986"/>
                <a:gd name="T26" fmla="*/ 467 w 511"/>
                <a:gd name="T27" fmla="*/ 383 h 986"/>
                <a:gd name="T28" fmla="*/ 464 w 511"/>
                <a:gd name="T29" fmla="*/ 381 h 986"/>
                <a:gd name="T30" fmla="*/ 425 w 511"/>
                <a:gd name="T31" fmla="*/ 415 h 986"/>
                <a:gd name="T32" fmla="*/ 381 w 511"/>
                <a:gd name="T33" fmla="*/ 432 h 986"/>
                <a:gd name="T34" fmla="*/ 367 w 511"/>
                <a:gd name="T35" fmla="*/ 433 h 986"/>
                <a:gd name="T36" fmla="*/ 324 w 511"/>
                <a:gd name="T37" fmla="*/ 434 h 986"/>
                <a:gd name="T38" fmla="*/ 283 w 511"/>
                <a:gd name="T39" fmla="*/ 438 h 986"/>
                <a:gd name="T40" fmla="*/ 283 w 511"/>
                <a:gd name="T41" fmla="*/ 438 h 986"/>
                <a:gd name="T42" fmla="*/ 267 w 511"/>
                <a:gd name="T43" fmla="*/ 425 h 986"/>
                <a:gd name="T44" fmla="*/ 257 w 511"/>
                <a:gd name="T45" fmla="*/ 419 h 986"/>
                <a:gd name="T46" fmla="*/ 269 w 511"/>
                <a:gd name="T47" fmla="*/ 425 h 986"/>
                <a:gd name="T48" fmla="*/ 324 w 511"/>
                <a:gd name="T49" fmla="*/ 434 h 986"/>
                <a:gd name="T50" fmla="*/ 345 w 511"/>
                <a:gd name="T51" fmla="*/ 423 h 986"/>
                <a:gd name="T52" fmla="*/ 381 w 511"/>
                <a:gd name="T53" fmla="*/ 432 h 986"/>
                <a:gd name="T54" fmla="*/ 398 w 511"/>
                <a:gd name="T55" fmla="*/ 393 h 986"/>
                <a:gd name="T56" fmla="*/ 444 w 511"/>
                <a:gd name="T57" fmla="*/ 395 h 986"/>
                <a:gd name="T58" fmla="*/ 439 w 511"/>
                <a:gd name="T59" fmla="*/ 308 h 986"/>
                <a:gd name="T60" fmla="*/ 372 w 511"/>
                <a:gd name="T61" fmla="*/ 236 h 986"/>
                <a:gd name="T62" fmla="*/ 372 w 511"/>
                <a:gd name="T63" fmla="*/ 236 h 986"/>
                <a:gd name="T64" fmla="*/ 408 w 511"/>
                <a:gd name="T65" fmla="*/ 239 h 986"/>
                <a:gd name="T66" fmla="*/ 402 w 511"/>
                <a:gd name="T67" fmla="*/ 160 h 986"/>
                <a:gd name="T68" fmla="*/ 352 w 511"/>
                <a:gd name="T69" fmla="*/ 0 h 986"/>
                <a:gd name="T70" fmla="*/ 52 w 511"/>
                <a:gd name="T71" fmla="*/ 835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1" h="986">
                  <a:moveTo>
                    <a:pt x="226" y="410"/>
                  </a:moveTo>
                  <a:lnTo>
                    <a:pt x="226" y="410"/>
                  </a:lnTo>
                  <a:cubicBezTo>
                    <a:pt x="227" y="410"/>
                    <a:pt x="228" y="410"/>
                    <a:pt x="230" y="410"/>
                  </a:cubicBezTo>
                  <a:cubicBezTo>
                    <a:pt x="236" y="406"/>
                    <a:pt x="246" y="412"/>
                    <a:pt x="255" y="417"/>
                  </a:cubicBezTo>
                  <a:cubicBezTo>
                    <a:pt x="246" y="412"/>
                    <a:pt x="232" y="411"/>
                    <a:pt x="226" y="410"/>
                  </a:cubicBezTo>
                  <a:cubicBezTo>
                    <a:pt x="220" y="410"/>
                    <a:pt x="222" y="410"/>
                    <a:pt x="226" y="410"/>
                  </a:cubicBezTo>
                  <a:close/>
                  <a:moveTo>
                    <a:pt x="52" y="835"/>
                  </a:moveTo>
                  <a:lnTo>
                    <a:pt x="52" y="835"/>
                  </a:lnTo>
                  <a:cubicBezTo>
                    <a:pt x="74" y="909"/>
                    <a:pt x="143" y="986"/>
                    <a:pt x="218" y="963"/>
                  </a:cubicBezTo>
                  <a:cubicBezTo>
                    <a:pt x="257" y="950"/>
                    <a:pt x="284" y="913"/>
                    <a:pt x="299" y="875"/>
                  </a:cubicBezTo>
                  <a:cubicBezTo>
                    <a:pt x="313" y="836"/>
                    <a:pt x="319" y="795"/>
                    <a:pt x="333" y="756"/>
                  </a:cubicBezTo>
                  <a:cubicBezTo>
                    <a:pt x="360" y="680"/>
                    <a:pt x="416" y="619"/>
                    <a:pt x="460" y="551"/>
                  </a:cubicBezTo>
                  <a:cubicBezTo>
                    <a:pt x="473" y="531"/>
                    <a:pt x="484" y="511"/>
                    <a:pt x="495" y="490"/>
                  </a:cubicBezTo>
                  <a:cubicBezTo>
                    <a:pt x="482" y="489"/>
                    <a:pt x="462" y="485"/>
                    <a:pt x="450" y="491"/>
                  </a:cubicBezTo>
                  <a:cubicBezTo>
                    <a:pt x="446" y="493"/>
                    <a:pt x="442" y="496"/>
                    <a:pt x="437" y="499"/>
                  </a:cubicBezTo>
                  <a:cubicBezTo>
                    <a:pt x="436" y="501"/>
                    <a:pt x="436" y="502"/>
                    <a:pt x="435" y="504"/>
                  </a:cubicBezTo>
                  <a:cubicBezTo>
                    <a:pt x="434" y="503"/>
                    <a:pt x="432" y="504"/>
                    <a:pt x="431" y="504"/>
                  </a:cubicBezTo>
                  <a:cubicBezTo>
                    <a:pt x="420" y="512"/>
                    <a:pt x="409" y="521"/>
                    <a:pt x="398" y="531"/>
                  </a:cubicBezTo>
                  <a:cubicBezTo>
                    <a:pt x="391" y="538"/>
                    <a:pt x="386" y="544"/>
                    <a:pt x="385" y="543"/>
                  </a:cubicBezTo>
                  <a:cubicBezTo>
                    <a:pt x="389" y="539"/>
                    <a:pt x="394" y="535"/>
                    <a:pt x="398" y="531"/>
                  </a:cubicBezTo>
                  <a:cubicBezTo>
                    <a:pt x="408" y="520"/>
                    <a:pt x="421" y="506"/>
                    <a:pt x="431" y="504"/>
                  </a:cubicBezTo>
                  <a:cubicBezTo>
                    <a:pt x="433" y="502"/>
                    <a:pt x="435" y="501"/>
                    <a:pt x="437" y="499"/>
                  </a:cubicBezTo>
                  <a:cubicBezTo>
                    <a:pt x="451" y="475"/>
                    <a:pt x="486" y="496"/>
                    <a:pt x="497" y="486"/>
                  </a:cubicBezTo>
                  <a:cubicBezTo>
                    <a:pt x="499" y="482"/>
                    <a:pt x="501" y="477"/>
                    <a:pt x="503" y="473"/>
                  </a:cubicBezTo>
                  <a:cubicBezTo>
                    <a:pt x="500" y="468"/>
                    <a:pt x="498" y="460"/>
                    <a:pt x="505" y="449"/>
                  </a:cubicBezTo>
                  <a:cubicBezTo>
                    <a:pt x="511" y="408"/>
                    <a:pt x="481" y="413"/>
                    <a:pt x="468" y="384"/>
                  </a:cubicBezTo>
                  <a:cubicBezTo>
                    <a:pt x="474" y="379"/>
                    <a:pt x="472" y="378"/>
                    <a:pt x="467" y="380"/>
                  </a:cubicBezTo>
                  <a:cubicBezTo>
                    <a:pt x="467" y="381"/>
                    <a:pt x="467" y="382"/>
                    <a:pt x="467" y="383"/>
                  </a:cubicBezTo>
                  <a:lnTo>
                    <a:pt x="468" y="384"/>
                  </a:lnTo>
                  <a:cubicBezTo>
                    <a:pt x="466" y="383"/>
                    <a:pt x="465" y="382"/>
                    <a:pt x="464" y="381"/>
                  </a:cubicBezTo>
                  <a:cubicBezTo>
                    <a:pt x="455" y="385"/>
                    <a:pt x="441" y="395"/>
                    <a:pt x="444" y="406"/>
                  </a:cubicBezTo>
                  <a:cubicBezTo>
                    <a:pt x="417" y="406"/>
                    <a:pt x="453" y="417"/>
                    <a:pt x="425" y="415"/>
                  </a:cubicBezTo>
                  <a:cubicBezTo>
                    <a:pt x="447" y="409"/>
                    <a:pt x="377" y="390"/>
                    <a:pt x="388" y="430"/>
                  </a:cubicBezTo>
                  <a:cubicBezTo>
                    <a:pt x="385" y="431"/>
                    <a:pt x="383" y="432"/>
                    <a:pt x="381" y="432"/>
                  </a:cubicBezTo>
                  <a:cubicBezTo>
                    <a:pt x="381" y="433"/>
                    <a:pt x="381" y="433"/>
                    <a:pt x="381" y="434"/>
                  </a:cubicBezTo>
                  <a:cubicBezTo>
                    <a:pt x="377" y="437"/>
                    <a:pt x="372" y="436"/>
                    <a:pt x="367" y="433"/>
                  </a:cubicBezTo>
                  <a:cubicBezTo>
                    <a:pt x="358" y="431"/>
                    <a:pt x="348" y="428"/>
                    <a:pt x="339" y="428"/>
                  </a:cubicBezTo>
                  <a:cubicBezTo>
                    <a:pt x="334" y="431"/>
                    <a:pt x="329" y="433"/>
                    <a:pt x="324" y="434"/>
                  </a:cubicBezTo>
                  <a:cubicBezTo>
                    <a:pt x="322" y="435"/>
                    <a:pt x="320" y="438"/>
                    <a:pt x="318" y="441"/>
                  </a:cubicBezTo>
                  <a:cubicBezTo>
                    <a:pt x="331" y="457"/>
                    <a:pt x="297" y="417"/>
                    <a:pt x="283" y="438"/>
                  </a:cubicBezTo>
                  <a:cubicBezTo>
                    <a:pt x="282" y="444"/>
                    <a:pt x="279" y="448"/>
                    <a:pt x="281" y="441"/>
                  </a:cubicBezTo>
                  <a:cubicBezTo>
                    <a:pt x="282" y="440"/>
                    <a:pt x="282" y="439"/>
                    <a:pt x="283" y="438"/>
                  </a:cubicBezTo>
                  <a:cubicBezTo>
                    <a:pt x="284" y="431"/>
                    <a:pt x="283" y="422"/>
                    <a:pt x="269" y="425"/>
                  </a:cubicBezTo>
                  <a:cubicBezTo>
                    <a:pt x="269" y="426"/>
                    <a:pt x="268" y="426"/>
                    <a:pt x="267" y="425"/>
                  </a:cubicBezTo>
                  <a:cubicBezTo>
                    <a:pt x="265" y="426"/>
                    <a:pt x="263" y="427"/>
                    <a:pt x="261" y="428"/>
                  </a:cubicBezTo>
                  <a:cubicBezTo>
                    <a:pt x="261" y="424"/>
                    <a:pt x="260" y="421"/>
                    <a:pt x="257" y="419"/>
                  </a:cubicBezTo>
                  <a:cubicBezTo>
                    <a:pt x="261" y="422"/>
                    <a:pt x="265" y="425"/>
                    <a:pt x="267" y="425"/>
                  </a:cubicBezTo>
                  <a:cubicBezTo>
                    <a:pt x="268" y="425"/>
                    <a:pt x="268" y="425"/>
                    <a:pt x="269" y="425"/>
                  </a:cubicBezTo>
                  <a:cubicBezTo>
                    <a:pt x="269" y="424"/>
                    <a:pt x="269" y="422"/>
                    <a:pt x="267" y="419"/>
                  </a:cubicBezTo>
                  <a:cubicBezTo>
                    <a:pt x="283" y="427"/>
                    <a:pt x="305" y="436"/>
                    <a:pt x="324" y="434"/>
                  </a:cubicBezTo>
                  <a:cubicBezTo>
                    <a:pt x="328" y="430"/>
                    <a:pt x="333" y="428"/>
                    <a:pt x="339" y="428"/>
                  </a:cubicBezTo>
                  <a:cubicBezTo>
                    <a:pt x="341" y="427"/>
                    <a:pt x="343" y="425"/>
                    <a:pt x="345" y="423"/>
                  </a:cubicBezTo>
                  <a:cubicBezTo>
                    <a:pt x="345" y="414"/>
                    <a:pt x="356" y="426"/>
                    <a:pt x="367" y="433"/>
                  </a:cubicBezTo>
                  <a:cubicBezTo>
                    <a:pt x="372" y="433"/>
                    <a:pt x="377" y="433"/>
                    <a:pt x="381" y="432"/>
                  </a:cubicBezTo>
                  <a:cubicBezTo>
                    <a:pt x="378" y="408"/>
                    <a:pt x="409" y="405"/>
                    <a:pt x="403" y="397"/>
                  </a:cubicBezTo>
                  <a:cubicBezTo>
                    <a:pt x="401" y="396"/>
                    <a:pt x="400" y="394"/>
                    <a:pt x="398" y="393"/>
                  </a:cubicBezTo>
                  <a:cubicBezTo>
                    <a:pt x="401" y="394"/>
                    <a:pt x="402" y="396"/>
                    <a:pt x="403" y="397"/>
                  </a:cubicBezTo>
                  <a:cubicBezTo>
                    <a:pt x="419" y="408"/>
                    <a:pt x="435" y="405"/>
                    <a:pt x="444" y="395"/>
                  </a:cubicBezTo>
                  <a:cubicBezTo>
                    <a:pt x="441" y="376"/>
                    <a:pt x="482" y="370"/>
                    <a:pt x="467" y="371"/>
                  </a:cubicBezTo>
                  <a:cubicBezTo>
                    <a:pt x="460" y="353"/>
                    <a:pt x="445" y="335"/>
                    <a:pt x="439" y="308"/>
                  </a:cubicBezTo>
                  <a:cubicBezTo>
                    <a:pt x="420" y="274"/>
                    <a:pt x="435" y="318"/>
                    <a:pt x="416" y="275"/>
                  </a:cubicBezTo>
                  <a:cubicBezTo>
                    <a:pt x="417" y="239"/>
                    <a:pt x="398" y="230"/>
                    <a:pt x="372" y="236"/>
                  </a:cubicBezTo>
                  <a:cubicBezTo>
                    <a:pt x="369" y="237"/>
                    <a:pt x="366" y="238"/>
                    <a:pt x="365" y="238"/>
                  </a:cubicBezTo>
                  <a:cubicBezTo>
                    <a:pt x="367" y="237"/>
                    <a:pt x="369" y="237"/>
                    <a:pt x="372" y="236"/>
                  </a:cubicBezTo>
                  <a:cubicBezTo>
                    <a:pt x="382" y="233"/>
                    <a:pt x="393" y="227"/>
                    <a:pt x="375" y="225"/>
                  </a:cubicBezTo>
                  <a:cubicBezTo>
                    <a:pt x="373" y="224"/>
                    <a:pt x="396" y="224"/>
                    <a:pt x="408" y="239"/>
                  </a:cubicBezTo>
                  <a:cubicBezTo>
                    <a:pt x="401" y="224"/>
                    <a:pt x="389" y="202"/>
                    <a:pt x="384" y="203"/>
                  </a:cubicBezTo>
                  <a:cubicBezTo>
                    <a:pt x="397" y="202"/>
                    <a:pt x="419" y="165"/>
                    <a:pt x="402" y="160"/>
                  </a:cubicBezTo>
                  <a:cubicBezTo>
                    <a:pt x="395" y="125"/>
                    <a:pt x="367" y="112"/>
                    <a:pt x="362" y="64"/>
                  </a:cubicBezTo>
                  <a:cubicBezTo>
                    <a:pt x="384" y="23"/>
                    <a:pt x="371" y="9"/>
                    <a:pt x="352" y="0"/>
                  </a:cubicBezTo>
                  <a:cubicBezTo>
                    <a:pt x="298" y="115"/>
                    <a:pt x="222" y="221"/>
                    <a:pt x="158" y="332"/>
                  </a:cubicBezTo>
                  <a:cubicBezTo>
                    <a:pt x="69" y="484"/>
                    <a:pt x="0" y="666"/>
                    <a:pt x="52" y="835"/>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9"/>
            <p:cNvSpPr>
              <a:spLocks/>
            </p:cNvSpPr>
            <p:nvPr/>
          </p:nvSpPr>
          <p:spPr bwMode="auto">
            <a:xfrm>
              <a:off x="2135" y="-11"/>
              <a:ext cx="626" cy="161"/>
            </a:xfrm>
            <a:custGeom>
              <a:avLst/>
              <a:gdLst>
                <a:gd name="T0" fmla="*/ 79 w 1034"/>
                <a:gd name="T1" fmla="*/ 49 h 267"/>
                <a:gd name="T2" fmla="*/ 79 w 1034"/>
                <a:gd name="T3" fmla="*/ 49 h 267"/>
                <a:gd name="T4" fmla="*/ 79 w 1034"/>
                <a:gd name="T5" fmla="*/ 48 h 267"/>
                <a:gd name="T6" fmla="*/ 80 w 1034"/>
                <a:gd name="T7" fmla="*/ 45 h 267"/>
                <a:gd name="T8" fmla="*/ 79 w 1034"/>
                <a:gd name="T9" fmla="*/ 48 h 267"/>
                <a:gd name="T10" fmla="*/ 79 w 1034"/>
                <a:gd name="T11" fmla="*/ 49 h 267"/>
                <a:gd name="T12" fmla="*/ 359 w 1034"/>
                <a:gd name="T13" fmla="*/ 203 h 267"/>
                <a:gd name="T14" fmla="*/ 458 w 1034"/>
                <a:gd name="T15" fmla="*/ 249 h 267"/>
                <a:gd name="T16" fmla="*/ 634 w 1034"/>
                <a:gd name="T17" fmla="*/ 267 h 267"/>
                <a:gd name="T18" fmla="*/ 813 w 1034"/>
                <a:gd name="T19" fmla="*/ 267 h 267"/>
                <a:gd name="T20" fmla="*/ 904 w 1034"/>
                <a:gd name="T21" fmla="*/ 252 h 267"/>
                <a:gd name="T22" fmla="*/ 966 w 1034"/>
                <a:gd name="T23" fmla="*/ 184 h 267"/>
                <a:gd name="T24" fmla="*/ 1034 w 1034"/>
                <a:gd name="T25" fmla="*/ 29 h 267"/>
                <a:gd name="T26" fmla="*/ 1007 w 1034"/>
                <a:gd name="T27" fmla="*/ 32 h 267"/>
                <a:gd name="T28" fmla="*/ 959 w 1034"/>
                <a:gd name="T29" fmla="*/ 32 h 267"/>
                <a:gd name="T30" fmla="*/ 890 w 1034"/>
                <a:gd name="T31" fmla="*/ 15 h 267"/>
                <a:gd name="T32" fmla="*/ 812 w 1034"/>
                <a:gd name="T33" fmla="*/ 12 h 267"/>
                <a:gd name="T34" fmla="*/ 795 w 1034"/>
                <a:gd name="T35" fmla="*/ 7 h 267"/>
                <a:gd name="T36" fmla="*/ 0 w 1034"/>
                <a:gd name="T37" fmla="*/ 7 h 267"/>
                <a:gd name="T38" fmla="*/ 79 w 1034"/>
                <a:gd name="T39" fmla="*/ 4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4" h="267">
                  <a:moveTo>
                    <a:pt x="79" y="49"/>
                  </a:moveTo>
                  <a:lnTo>
                    <a:pt x="79" y="49"/>
                  </a:lnTo>
                  <a:cubicBezTo>
                    <a:pt x="79" y="49"/>
                    <a:pt x="79" y="48"/>
                    <a:pt x="79" y="48"/>
                  </a:cubicBezTo>
                  <a:cubicBezTo>
                    <a:pt x="79" y="46"/>
                    <a:pt x="79" y="45"/>
                    <a:pt x="80" y="45"/>
                  </a:cubicBezTo>
                  <a:cubicBezTo>
                    <a:pt x="79" y="46"/>
                    <a:pt x="79" y="47"/>
                    <a:pt x="79" y="48"/>
                  </a:cubicBezTo>
                  <a:cubicBezTo>
                    <a:pt x="79" y="48"/>
                    <a:pt x="79" y="49"/>
                    <a:pt x="79" y="49"/>
                  </a:cubicBezTo>
                  <a:cubicBezTo>
                    <a:pt x="172" y="100"/>
                    <a:pt x="266" y="152"/>
                    <a:pt x="359" y="203"/>
                  </a:cubicBezTo>
                  <a:cubicBezTo>
                    <a:pt x="391" y="220"/>
                    <a:pt x="423" y="238"/>
                    <a:pt x="458" y="249"/>
                  </a:cubicBezTo>
                  <a:cubicBezTo>
                    <a:pt x="514" y="267"/>
                    <a:pt x="575" y="267"/>
                    <a:pt x="634" y="267"/>
                  </a:cubicBezTo>
                  <a:cubicBezTo>
                    <a:pt x="694" y="267"/>
                    <a:pt x="753" y="267"/>
                    <a:pt x="813" y="267"/>
                  </a:cubicBezTo>
                  <a:cubicBezTo>
                    <a:pt x="844" y="267"/>
                    <a:pt x="876" y="266"/>
                    <a:pt x="904" y="252"/>
                  </a:cubicBezTo>
                  <a:cubicBezTo>
                    <a:pt x="931" y="237"/>
                    <a:pt x="950" y="211"/>
                    <a:pt x="966" y="184"/>
                  </a:cubicBezTo>
                  <a:cubicBezTo>
                    <a:pt x="995" y="135"/>
                    <a:pt x="1018" y="83"/>
                    <a:pt x="1034" y="29"/>
                  </a:cubicBezTo>
                  <a:cubicBezTo>
                    <a:pt x="1023" y="22"/>
                    <a:pt x="1014" y="20"/>
                    <a:pt x="1007" y="32"/>
                  </a:cubicBezTo>
                  <a:cubicBezTo>
                    <a:pt x="993" y="19"/>
                    <a:pt x="983" y="29"/>
                    <a:pt x="959" y="32"/>
                  </a:cubicBezTo>
                  <a:cubicBezTo>
                    <a:pt x="932" y="50"/>
                    <a:pt x="924" y="0"/>
                    <a:pt x="890" y="15"/>
                  </a:cubicBezTo>
                  <a:cubicBezTo>
                    <a:pt x="866" y="24"/>
                    <a:pt x="850" y="9"/>
                    <a:pt x="812" y="12"/>
                  </a:cubicBezTo>
                  <a:cubicBezTo>
                    <a:pt x="806" y="10"/>
                    <a:pt x="800" y="9"/>
                    <a:pt x="795" y="7"/>
                  </a:cubicBezTo>
                  <a:lnTo>
                    <a:pt x="0" y="7"/>
                  </a:lnTo>
                  <a:cubicBezTo>
                    <a:pt x="26" y="20"/>
                    <a:pt x="52" y="34"/>
                    <a:pt x="79" y="49"/>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0"/>
            <p:cNvSpPr>
              <a:spLocks/>
            </p:cNvSpPr>
            <p:nvPr/>
          </p:nvSpPr>
          <p:spPr bwMode="auto">
            <a:xfrm>
              <a:off x="2363" y="2871"/>
              <a:ext cx="615" cy="263"/>
            </a:xfrm>
            <a:custGeom>
              <a:avLst/>
              <a:gdLst>
                <a:gd name="T0" fmla="*/ 717 w 1017"/>
                <a:gd name="T1" fmla="*/ 3 h 438"/>
                <a:gd name="T2" fmla="*/ 165 w 1017"/>
                <a:gd name="T3" fmla="*/ 35 h 438"/>
                <a:gd name="T4" fmla="*/ 25 w 1017"/>
                <a:gd name="T5" fmla="*/ 177 h 438"/>
                <a:gd name="T6" fmla="*/ 46 w 1017"/>
                <a:gd name="T7" fmla="*/ 157 h 438"/>
                <a:gd name="T8" fmla="*/ 42 w 1017"/>
                <a:gd name="T9" fmla="*/ 216 h 438"/>
                <a:gd name="T10" fmla="*/ 29 w 1017"/>
                <a:gd name="T11" fmla="*/ 220 h 438"/>
                <a:gd name="T12" fmla="*/ 8 w 1017"/>
                <a:gd name="T13" fmla="*/ 220 h 438"/>
                <a:gd name="T14" fmla="*/ 6 w 1017"/>
                <a:gd name="T15" fmla="*/ 231 h 438"/>
                <a:gd name="T16" fmla="*/ 33 w 1017"/>
                <a:gd name="T17" fmla="*/ 329 h 438"/>
                <a:gd name="T18" fmla="*/ 103 w 1017"/>
                <a:gd name="T19" fmla="*/ 268 h 438"/>
                <a:gd name="T20" fmla="*/ 124 w 1017"/>
                <a:gd name="T21" fmla="*/ 233 h 438"/>
                <a:gd name="T22" fmla="*/ 126 w 1017"/>
                <a:gd name="T23" fmla="*/ 264 h 438"/>
                <a:gd name="T24" fmla="*/ 189 w 1017"/>
                <a:gd name="T25" fmla="*/ 230 h 438"/>
                <a:gd name="T26" fmla="*/ 193 w 1017"/>
                <a:gd name="T27" fmla="*/ 214 h 438"/>
                <a:gd name="T28" fmla="*/ 215 w 1017"/>
                <a:gd name="T29" fmla="*/ 205 h 438"/>
                <a:gd name="T30" fmla="*/ 194 w 1017"/>
                <a:gd name="T31" fmla="*/ 220 h 438"/>
                <a:gd name="T32" fmla="*/ 189 w 1017"/>
                <a:gd name="T33" fmla="*/ 230 h 438"/>
                <a:gd name="T34" fmla="*/ 195 w 1017"/>
                <a:gd name="T35" fmla="*/ 283 h 438"/>
                <a:gd name="T36" fmla="*/ 212 w 1017"/>
                <a:gd name="T37" fmla="*/ 314 h 438"/>
                <a:gd name="T38" fmla="*/ 304 w 1017"/>
                <a:gd name="T39" fmla="*/ 418 h 438"/>
                <a:gd name="T40" fmla="*/ 323 w 1017"/>
                <a:gd name="T41" fmla="*/ 438 h 438"/>
                <a:gd name="T42" fmla="*/ 765 w 1017"/>
                <a:gd name="T43" fmla="*/ 308 h 438"/>
                <a:gd name="T44" fmla="*/ 757 w 1017"/>
                <a:gd name="T45" fmla="*/ 285 h 438"/>
                <a:gd name="T46" fmla="*/ 757 w 1017"/>
                <a:gd name="T47" fmla="*/ 285 h 438"/>
                <a:gd name="T48" fmla="*/ 787 w 1017"/>
                <a:gd name="T49" fmla="*/ 273 h 438"/>
                <a:gd name="T50" fmla="*/ 792 w 1017"/>
                <a:gd name="T51" fmla="*/ 262 h 438"/>
                <a:gd name="T52" fmla="*/ 806 w 1017"/>
                <a:gd name="T53" fmla="*/ 251 h 438"/>
                <a:gd name="T54" fmla="*/ 819 w 1017"/>
                <a:gd name="T55" fmla="*/ 247 h 438"/>
                <a:gd name="T56" fmla="*/ 803 w 1017"/>
                <a:gd name="T57" fmla="*/ 254 h 438"/>
                <a:gd name="T58" fmla="*/ 783 w 1017"/>
                <a:gd name="T59" fmla="*/ 275 h 438"/>
                <a:gd name="T60" fmla="*/ 769 w 1017"/>
                <a:gd name="T61" fmla="*/ 306 h 438"/>
                <a:gd name="T62" fmla="*/ 772 w 1017"/>
                <a:gd name="T63" fmla="*/ 305 h 438"/>
                <a:gd name="T64" fmla="*/ 917 w 1017"/>
                <a:gd name="T65" fmla="*/ 249 h 438"/>
                <a:gd name="T66" fmla="*/ 966 w 1017"/>
                <a:gd name="T67" fmla="*/ 203 h 438"/>
                <a:gd name="T68" fmla="*/ 970 w 1017"/>
                <a:gd name="T69" fmla="*/ 168 h 438"/>
                <a:gd name="T70" fmla="*/ 971 w 1017"/>
                <a:gd name="T71" fmla="*/ 148 h 438"/>
                <a:gd name="T72" fmla="*/ 964 w 1017"/>
                <a:gd name="T73" fmla="*/ 133 h 438"/>
                <a:gd name="T74" fmla="*/ 969 w 1017"/>
                <a:gd name="T75" fmla="*/ 129 h 438"/>
                <a:gd name="T76" fmla="*/ 969 w 1017"/>
                <a:gd name="T77" fmla="*/ 142 h 438"/>
                <a:gd name="T78" fmla="*/ 971 w 1017"/>
                <a:gd name="T79" fmla="*/ 168 h 438"/>
                <a:gd name="T80" fmla="*/ 974 w 1017"/>
                <a:gd name="T81" fmla="*/ 177 h 438"/>
                <a:gd name="T82" fmla="*/ 978 w 1017"/>
                <a:gd name="T83" fmla="*/ 215 h 438"/>
                <a:gd name="T84" fmla="*/ 717 w 1017"/>
                <a:gd name="T85" fmla="*/ 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7" h="438">
                  <a:moveTo>
                    <a:pt x="717" y="3"/>
                  </a:moveTo>
                  <a:lnTo>
                    <a:pt x="717" y="3"/>
                  </a:lnTo>
                  <a:cubicBezTo>
                    <a:pt x="579" y="8"/>
                    <a:pt x="442" y="12"/>
                    <a:pt x="304" y="17"/>
                  </a:cubicBezTo>
                  <a:cubicBezTo>
                    <a:pt x="257" y="19"/>
                    <a:pt x="210" y="20"/>
                    <a:pt x="165" y="35"/>
                  </a:cubicBezTo>
                  <a:cubicBezTo>
                    <a:pt x="83" y="63"/>
                    <a:pt x="29" y="134"/>
                    <a:pt x="9" y="214"/>
                  </a:cubicBezTo>
                  <a:cubicBezTo>
                    <a:pt x="28" y="212"/>
                    <a:pt x="21" y="185"/>
                    <a:pt x="25" y="177"/>
                  </a:cubicBezTo>
                  <a:cubicBezTo>
                    <a:pt x="37" y="180"/>
                    <a:pt x="24" y="168"/>
                    <a:pt x="39" y="166"/>
                  </a:cubicBezTo>
                  <a:cubicBezTo>
                    <a:pt x="40" y="146"/>
                    <a:pt x="49" y="159"/>
                    <a:pt x="46" y="157"/>
                  </a:cubicBezTo>
                  <a:cubicBezTo>
                    <a:pt x="34" y="174"/>
                    <a:pt x="33" y="190"/>
                    <a:pt x="26" y="190"/>
                  </a:cubicBezTo>
                  <a:cubicBezTo>
                    <a:pt x="32" y="205"/>
                    <a:pt x="17" y="222"/>
                    <a:pt x="42" y="216"/>
                  </a:cubicBezTo>
                  <a:cubicBezTo>
                    <a:pt x="38" y="217"/>
                    <a:pt x="34" y="218"/>
                    <a:pt x="30" y="218"/>
                  </a:cubicBezTo>
                  <a:cubicBezTo>
                    <a:pt x="30" y="218"/>
                    <a:pt x="30" y="219"/>
                    <a:pt x="29" y="220"/>
                  </a:cubicBezTo>
                  <a:cubicBezTo>
                    <a:pt x="28" y="219"/>
                    <a:pt x="28" y="218"/>
                    <a:pt x="28" y="218"/>
                  </a:cubicBezTo>
                  <a:cubicBezTo>
                    <a:pt x="21" y="218"/>
                    <a:pt x="14" y="217"/>
                    <a:pt x="8" y="220"/>
                  </a:cubicBezTo>
                  <a:cubicBezTo>
                    <a:pt x="7" y="223"/>
                    <a:pt x="7" y="226"/>
                    <a:pt x="6" y="228"/>
                  </a:cubicBezTo>
                  <a:cubicBezTo>
                    <a:pt x="9" y="230"/>
                    <a:pt x="8" y="230"/>
                    <a:pt x="6" y="231"/>
                  </a:cubicBezTo>
                  <a:cubicBezTo>
                    <a:pt x="1" y="257"/>
                    <a:pt x="0" y="285"/>
                    <a:pt x="3" y="311"/>
                  </a:cubicBezTo>
                  <a:cubicBezTo>
                    <a:pt x="6" y="316"/>
                    <a:pt x="22" y="327"/>
                    <a:pt x="33" y="329"/>
                  </a:cubicBezTo>
                  <a:cubicBezTo>
                    <a:pt x="56" y="306"/>
                    <a:pt x="70" y="330"/>
                    <a:pt x="94" y="318"/>
                  </a:cubicBezTo>
                  <a:cubicBezTo>
                    <a:pt x="76" y="324"/>
                    <a:pt x="72" y="269"/>
                    <a:pt x="103" y="268"/>
                  </a:cubicBezTo>
                  <a:cubicBezTo>
                    <a:pt x="139" y="273"/>
                    <a:pt x="117" y="262"/>
                    <a:pt x="122" y="238"/>
                  </a:cubicBezTo>
                  <a:cubicBezTo>
                    <a:pt x="125" y="221"/>
                    <a:pt x="133" y="210"/>
                    <a:pt x="124" y="233"/>
                  </a:cubicBezTo>
                  <a:cubicBezTo>
                    <a:pt x="123" y="235"/>
                    <a:pt x="123" y="236"/>
                    <a:pt x="122" y="238"/>
                  </a:cubicBezTo>
                  <a:cubicBezTo>
                    <a:pt x="121" y="246"/>
                    <a:pt x="122" y="256"/>
                    <a:pt x="126" y="264"/>
                  </a:cubicBezTo>
                  <a:cubicBezTo>
                    <a:pt x="120" y="281"/>
                    <a:pt x="176" y="253"/>
                    <a:pt x="180" y="257"/>
                  </a:cubicBezTo>
                  <a:cubicBezTo>
                    <a:pt x="187" y="257"/>
                    <a:pt x="186" y="246"/>
                    <a:pt x="189" y="230"/>
                  </a:cubicBezTo>
                  <a:cubicBezTo>
                    <a:pt x="188" y="227"/>
                    <a:pt x="188" y="226"/>
                    <a:pt x="190" y="224"/>
                  </a:cubicBezTo>
                  <a:cubicBezTo>
                    <a:pt x="191" y="220"/>
                    <a:pt x="192" y="217"/>
                    <a:pt x="193" y="214"/>
                  </a:cubicBezTo>
                  <a:cubicBezTo>
                    <a:pt x="191" y="223"/>
                    <a:pt x="202" y="212"/>
                    <a:pt x="211" y="207"/>
                  </a:cubicBezTo>
                  <a:cubicBezTo>
                    <a:pt x="220" y="199"/>
                    <a:pt x="226" y="194"/>
                    <a:pt x="215" y="205"/>
                  </a:cubicBezTo>
                  <a:cubicBezTo>
                    <a:pt x="214" y="206"/>
                    <a:pt x="212" y="206"/>
                    <a:pt x="211" y="207"/>
                  </a:cubicBezTo>
                  <a:cubicBezTo>
                    <a:pt x="204" y="213"/>
                    <a:pt x="195" y="221"/>
                    <a:pt x="194" y="220"/>
                  </a:cubicBezTo>
                  <a:cubicBezTo>
                    <a:pt x="192" y="222"/>
                    <a:pt x="191" y="223"/>
                    <a:pt x="190" y="224"/>
                  </a:cubicBezTo>
                  <a:cubicBezTo>
                    <a:pt x="190" y="226"/>
                    <a:pt x="189" y="228"/>
                    <a:pt x="189" y="230"/>
                  </a:cubicBezTo>
                  <a:cubicBezTo>
                    <a:pt x="190" y="233"/>
                    <a:pt x="193" y="238"/>
                    <a:pt x="192" y="251"/>
                  </a:cubicBezTo>
                  <a:cubicBezTo>
                    <a:pt x="201" y="251"/>
                    <a:pt x="159" y="263"/>
                    <a:pt x="195" y="283"/>
                  </a:cubicBezTo>
                  <a:cubicBezTo>
                    <a:pt x="206" y="318"/>
                    <a:pt x="219" y="278"/>
                    <a:pt x="213" y="301"/>
                  </a:cubicBezTo>
                  <a:cubicBezTo>
                    <a:pt x="187" y="300"/>
                    <a:pt x="220" y="307"/>
                    <a:pt x="212" y="314"/>
                  </a:cubicBezTo>
                  <a:cubicBezTo>
                    <a:pt x="225" y="319"/>
                    <a:pt x="247" y="382"/>
                    <a:pt x="253" y="397"/>
                  </a:cubicBezTo>
                  <a:cubicBezTo>
                    <a:pt x="269" y="424"/>
                    <a:pt x="283" y="433"/>
                    <a:pt x="304" y="418"/>
                  </a:cubicBezTo>
                  <a:cubicBezTo>
                    <a:pt x="318" y="438"/>
                    <a:pt x="346" y="414"/>
                    <a:pt x="321" y="434"/>
                  </a:cubicBezTo>
                  <a:cubicBezTo>
                    <a:pt x="322" y="435"/>
                    <a:pt x="322" y="436"/>
                    <a:pt x="323" y="438"/>
                  </a:cubicBezTo>
                  <a:cubicBezTo>
                    <a:pt x="438" y="434"/>
                    <a:pt x="547" y="392"/>
                    <a:pt x="654" y="351"/>
                  </a:cubicBezTo>
                  <a:cubicBezTo>
                    <a:pt x="691" y="337"/>
                    <a:pt x="728" y="322"/>
                    <a:pt x="765" y="308"/>
                  </a:cubicBezTo>
                  <a:cubicBezTo>
                    <a:pt x="765" y="304"/>
                    <a:pt x="764" y="301"/>
                    <a:pt x="760" y="299"/>
                  </a:cubicBezTo>
                  <a:cubicBezTo>
                    <a:pt x="761" y="291"/>
                    <a:pt x="759" y="287"/>
                    <a:pt x="757" y="285"/>
                  </a:cubicBezTo>
                  <a:cubicBezTo>
                    <a:pt x="758" y="285"/>
                    <a:pt x="758" y="285"/>
                    <a:pt x="758" y="286"/>
                  </a:cubicBezTo>
                  <a:cubicBezTo>
                    <a:pt x="751" y="285"/>
                    <a:pt x="754" y="282"/>
                    <a:pt x="757" y="285"/>
                  </a:cubicBezTo>
                  <a:cubicBezTo>
                    <a:pt x="753" y="258"/>
                    <a:pt x="771" y="279"/>
                    <a:pt x="783" y="275"/>
                  </a:cubicBezTo>
                  <a:cubicBezTo>
                    <a:pt x="784" y="275"/>
                    <a:pt x="786" y="274"/>
                    <a:pt x="787" y="273"/>
                  </a:cubicBezTo>
                  <a:cubicBezTo>
                    <a:pt x="787" y="273"/>
                    <a:pt x="787" y="273"/>
                    <a:pt x="787" y="273"/>
                  </a:cubicBezTo>
                  <a:cubicBezTo>
                    <a:pt x="791" y="257"/>
                    <a:pt x="788" y="274"/>
                    <a:pt x="792" y="262"/>
                  </a:cubicBezTo>
                  <a:cubicBezTo>
                    <a:pt x="791" y="259"/>
                    <a:pt x="797" y="257"/>
                    <a:pt x="803" y="254"/>
                  </a:cubicBezTo>
                  <a:cubicBezTo>
                    <a:pt x="804" y="253"/>
                    <a:pt x="805" y="252"/>
                    <a:pt x="806" y="251"/>
                  </a:cubicBezTo>
                  <a:cubicBezTo>
                    <a:pt x="812" y="251"/>
                    <a:pt x="816" y="250"/>
                    <a:pt x="819" y="247"/>
                  </a:cubicBezTo>
                  <a:cubicBezTo>
                    <a:pt x="832" y="221"/>
                    <a:pt x="831" y="239"/>
                    <a:pt x="819" y="247"/>
                  </a:cubicBezTo>
                  <a:cubicBezTo>
                    <a:pt x="819" y="248"/>
                    <a:pt x="818" y="250"/>
                    <a:pt x="818" y="251"/>
                  </a:cubicBezTo>
                  <a:cubicBezTo>
                    <a:pt x="818" y="251"/>
                    <a:pt x="810" y="252"/>
                    <a:pt x="803" y="254"/>
                  </a:cubicBezTo>
                  <a:cubicBezTo>
                    <a:pt x="797" y="261"/>
                    <a:pt x="792" y="268"/>
                    <a:pt x="787" y="273"/>
                  </a:cubicBezTo>
                  <a:cubicBezTo>
                    <a:pt x="786" y="274"/>
                    <a:pt x="784" y="275"/>
                    <a:pt x="783" y="275"/>
                  </a:cubicBezTo>
                  <a:cubicBezTo>
                    <a:pt x="778" y="278"/>
                    <a:pt x="773" y="278"/>
                    <a:pt x="767" y="275"/>
                  </a:cubicBezTo>
                  <a:cubicBezTo>
                    <a:pt x="750" y="268"/>
                    <a:pt x="763" y="298"/>
                    <a:pt x="769" y="306"/>
                  </a:cubicBezTo>
                  <a:cubicBezTo>
                    <a:pt x="770" y="306"/>
                    <a:pt x="770" y="306"/>
                    <a:pt x="771" y="306"/>
                  </a:cubicBezTo>
                  <a:cubicBezTo>
                    <a:pt x="771" y="306"/>
                    <a:pt x="771" y="305"/>
                    <a:pt x="772" y="305"/>
                  </a:cubicBezTo>
                  <a:cubicBezTo>
                    <a:pt x="772" y="305"/>
                    <a:pt x="772" y="305"/>
                    <a:pt x="772" y="306"/>
                  </a:cubicBezTo>
                  <a:cubicBezTo>
                    <a:pt x="820" y="287"/>
                    <a:pt x="868" y="268"/>
                    <a:pt x="917" y="249"/>
                  </a:cubicBezTo>
                  <a:cubicBezTo>
                    <a:pt x="937" y="242"/>
                    <a:pt x="958" y="233"/>
                    <a:pt x="974" y="218"/>
                  </a:cubicBezTo>
                  <a:cubicBezTo>
                    <a:pt x="982" y="204"/>
                    <a:pt x="966" y="219"/>
                    <a:pt x="966" y="203"/>
                  </a:cubicBezTo>
                  <a:cubicBezTo>
                    <a:pt x="992" y="200"/>
                    <a:pt x="976" y="195"/>
                    <a:pt x="974" y="177"/>
                  </a:cubicBezTo>
                  <a:cubicBezTo>
                    <a:pt x="973" y="174"/>
                    <a:pt x="971" y="171"/>
                    <a:pt x="970" y="168"/>
                  </a:cubicBezTo>
                  <a:cubicBezTo>
                    <a:pt x="970" y="168"/>
                    <a:pt x="971" y="168"/>
                    <a:pt x="971" y="168"/>
                  </a:cubicBezTo>
                  <a:cubicBezTo>
                    <a:pt x="970" y="164"/>
                    <a:pt x="973" y="157"/>
                    <a:pt x="971" y="148"/>
                  </a:cubicBezTo>
                  <a:cubicBezTo>
                    <a:pt x="971" y="146"/>
                    <a:pt x="970" y="144"/>
                    <a:pt x="969" y="142"/>
                  </a:cubicBezTo>
                  <a:cubicBezTo>
                    <a:pt x="968" y="139"/>
                    <a:pt x="966" y="136"/>
                    <a:pt x="964" y="133"/>
                  </a:cubicBezTo>
                  <a:cubicBezTo>
                    <a:pt x="966" y="131"/>
                    <a:pt x="967" y="130"/>
                    <a:pt x="969" y="129"/>
                  </a:cubicBezTo>
                  <a:cubicBezTo>
                    <a:pt x="972" y="122"/>
                    <a:pt x="980" y="118"/>
                    <a:pt x="969" y="129"/>
                  </a:cubicBezTo>
                  <a:cubicBezTo>
                    <a:pt x="967" y="131"/>
                    <a:pt x="967" y="135"/>
                    <a:pt x="968" y="138"/>
                  </a:cubicBezTo>
                  <a:cubicBezTo>
                    <a:pt x="968" y="139"/>
                    <a:pt x="969" y="140"/>
                    <a:pt x="969" y="142"/>
                  </a:cubicBezTo>
                  <a:cubicBezTo>
                    <a:pt x="970" y="144"/>
                    <a:pt x="971" y="146"/>
                    <a:pt x="971" y="148"/>
                  </a:cubicBezTo>
                  <a:cubicBezTo>
                    <a:pt x="974" y="158"/>
                    <a:pt x="973" y="166"/>
                    <a:pt x="971" y="168"/>
                  </a:cubicBezTo>
                  <a:cubicBezTo>
                    <a:pt x="971" y="169"/>
                    <a:pt x="972" y="170"/>
                    <a:pt x="974" y="170"/>
                  </a:cubicBezTo>
                  <a:cubicBezTo>
                    <a:pt x="974" y="173"/>
                    <a:pt x="974" y="175"/>
                    <a:pt x="974" y="177"/>
                  </a:cubicBezTo>
                  <a:cubicBezTo>
                    <a:pt x="979" y="188"/>
                    <a:pt x="984" y="196"/>
                    <a:pt x="979" y="203"/>
                  </a:cubicBezTo>
                  <a:cubicBezTo>
                    <a:pt x="952" y="210"/>
                    <a:pt x="980" y="204"/>
                    <a:pt x="978" y="215"/>
                  </a:cubicBezTo>
                  <a:cubicBezTo>
                    <a:pt x="1017" y="174"/>
                    <a:pt x="1003" y="102"/>
                    <a:pt x="963" y="62"/>
                  </a:cubicBezTo>
                  <a:cubicBezTo>
                    <a:pt x="901" y="1"/>
                    <a:pt x="803" y="0"/>
                    <a:pt x="717" y="3"/>
                  </a:cubicBezTo>
                  <a:close/>
                </a:path>
              </a:pathLst>
            </a:custGeom>
            <a:solidFill>
              <a:srgbClr val="FF51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1"/>
            <p:cNvSpPr>
              <a:spLocks/>
            </p:cNvSpPr>
            <p:nvPr/>
          </p:nvSpPr>
          <p:spPr bwMode="auto">
            <a:xfrm>
              <a:off x="2428" y="3052"/>
              <a:ext cx="4" cy="4"/>
            </a:xfrm>
            <a:custGeom>
              <a:avLst/>
              <a:gdLst>
                <a:gd name="T0" fmla="*/ 3 w 6"/>
                <a:gd name="T1" fmla="*/ 5 h 6"/>
                <a:gd name="T2" fmla="*/ 3 w 6"/>
                <a:gd name="T3" fmla="*/ 5 h 6"/>
                <a:gd name="T4" fmla="*/ 3 w 6"/>
                <a:gd name="T5" fmla="*/ 5 h 6"/>
              </a:gdLst>
              <a:ahLst/>
              <a:cxnLst>
                <a:cxn ang="0">
                  <a:pos x="T0" y="T1"/>
                </a:cxn>
                <a:cxn ang="0">
                  <a:pos x="T2" y="T3"/>
                </a:cxn>
                <a:cxn ang="0">
                  <a:pos x="T4" y="T5"/>
                </a:cxn>
              </a:cxnLst>
              <a:rect l="0" t="0" r="r" b="b"/>
              <a:pathLst>
                <a:path w="6" h="6">
                  <a:moveTo>
                    <a:pt x="3" y="5"/>
                  </a:moveTo>
                  <a:lnTo>
                    <a:pt x="3" y="5"/>
                  </a:lnTo>
                  <a:cubicBezTo>
                    <a:pt x="6" y="6"/>
                    <a:pt x="0" y="0"/>
                    <a:pt x="3" y="5"/>
                  </a:cubicBezTo>
                  <a:close/>
                </a:path>
              </a:pathLst>
            </a:custGeom>
            <a:solidFill>
              <a:srgbClr val="0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nvGrpSpPr>
          <p:cNvPr id="14" name="Group 14"/>
          <p:cNvGrpSpPr>
            <a:grpSpLocks noChangeAspect="1"/>
          </p:cNvGrpSpPr>
          <p:nvPr/>
        </p:nvGrpSpPr>
        <p:grpSpPr bwMode="auto">
          <a:xfrm>
            <a:off x="3486818" y="5449220"/>
            <a:ext cx="1231900" cy="901700"/>
            <a:chOff x="2204" y="3425"/>
            <a:chExt cx="776" cy="568"/>
          </a:xfrm>
        </p:grpSpPr>
        <p:sp>
          <p:nvSpPr>
            <p:cNvPr id="15" name="AutoShape 13"/>
            <p:cNvSpPr>
              <a:spLocks noChangeAspect="1" noChangeArrowheads="1" noTextEdit="1"/>
            </p:cNvSpPr>
            <p:nvPr/>
          </p:nvSpPr>
          <p:spPr bwMode="auto">
            <a:xfrm>
              <a:off x="2204" y="3425"/>
              <a:ext cx="776" cy="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p:cNvSpPr>
            <p:nvPr/>
          </p:nvSpPr>
          <p:spPr bwMode="auto">
            <a:xfrm>
              <a:off x="2229" y="3905"/>
              <a:ext cx="10" cy="5"/>
            </a:xfrm>
            <a:custGeom>
              <a:avLst/>
              <a:gdLst>
                <a:gd name="T0" fmla="*/ 16 w 16"/>
                <a:gd name="T1" fmla="*/ 5 h 7"/>
                <a:gd name="T2" fmla="*/ 16 w 16"/>
                <a:gd name="T3" fmla="*/ 5 h 7"/>
                <a:gd name="T4" fmla="*/ 16 w 16"/>
                <a:gd name="T5" fmla="*/ 5 h 7"/>
              </a:gdLst>
              <a:ahLst/>
              <a:cxnLst>
                <a:cxn ang="0">
                  <a:pos x="T0" y="T1"/>
                </a:cxn>
                <a:cxn ang="0">
                  <a:pos x="T2" y="T3"/>
                </a:cxn>
                <a:cxn ang="0">
                  <a:pos x="T4" y="T5"/>
                </a:cxn>
              </a:cxnLst>
              <a:rect l="0" t="0" r="r" b="b"/>
              <a:pathLst>
                <a:path w="16" h="7">
                  <a:moveTo>
                    <a:pt x="16" y="5"/>
                  </a:moveTo>
                  <a:lnTo>
                    <a:pt x="16" y="5"/>
                  </a:lnTo>
                  <a:cubicBezTo>
                    <a:pt x="0" y="0"/>
                    <a:pt x="9" y="7"/>
                    <a:pt x="16" y="5"/>
                  </a:cubicBez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noEditPoints="1"/>
            </p:cNvSpPr>
            <p:nvPr/>
          </p:nvSpPr>
          <p:spPr bwMode="auto">
            <a:xfrm>
              <a:off x="2197" y="3406"/>
              <a:ext cx="791" cy="596"/>
            </a:xfrm>
            <a:custGeom>
              <a:avLst/>
              <a:gdLst>
                <a:gd name="T0" fmla="*/ 1302 w 1302"/>
                <a:gd name="T1" fmla="*/ 465 h 987"/>
                <a:gd name="T2" fmla="*/ 883 w 1302"/>
                <a:gd name="T3" fmla="*/ 159 h 987"/>
                <a:gd name="T4" fmla="*/ 12 w 1302"/>
                <a:gd name="T5" fmla="*/ 843 h 987"/>
                <a:gd name="T6" fmla="*/ 37 w 1302"/>
                <a:gd name="T7" fmla="*/ 834 h 987"/>
                <a:gd name="T8" fmla="*/ 47 w 1302"/>
                <a:gd name="T9" fmla="*/ 800 h 987"/>
                <a:gd name="T10" fmla="*/ 107 w 1302"/>
                <a:gd name="T11" fmla="*/ 800 h 987"/>
                <a:gd name="T12" fmla="*/ 227 w 1302"/>
                <a:gd name="T13" fmla="*/ 852 h 987"/>
                <a:gd name="T14" fmla="*/ 226 w 1302"/>
                <a:gd name="T15" fmla="*/ 789 h 987"/>
                <a:gd name="T16" fmla="*/ 184 w 1302"/>
                <a:gd name="T17" fmla="*/ 791 h 987"/>
                <a:gd name="T18" fmla="*/ 158 w 1302"/>
                <a:gd name="T19" fmla="*/ 770 h 987"/>
                <a:gd name="T20" fmla="*/ 157 w 1302"/>
                <a:gd name="T21" fmla="*/ 743 h 987"/>
                <a:gd name="T22" fmla="*/ 182 w 1302"/>
                <a:gd name="T23" fmla="*/ 746 h 987"/>
                <a:gd name="T24" fmla="*/ 180 w 1302"/>
                <a:gd name="T25" fmla="*/ 761 h 987"/>
                <a:gd name="T26" fmla="*/ 227 w 1302"/>
                <a:gd name="T27" fmla="*/ 745 h 987"/>
                <a:gd name="T28" fmla="*/ 208 w 1302"/>
                <a:gd name="T29" fmla="*/ 682 h 987"/>
                <a:gd name="T30" fmla="*/ 245 w 1302"/>
                <a:gd name="T31" fmla="*/ 640 h 987"/>
                <a:gd name="T32" fmla="*/ 231 w 1302"/>
                <a:gd name="T33" fmla="*/ 633 h 987"/>
                <a:gd name="T34" fmla="*/ 231 w 1302"/>
                <a:gd name="T35" fmla="*/ 650 h 987"/>
                <a:gd name="T36" fmla="*/ 236 w 1302"/>
                <a:gd name="T37" fmla="*/ 699 h 987"/>
                <a:gd name="T38" fmla="*/ 258 w 1302"/>
                <a:gd name="T39" fmla="*/ 706 h 987"/>
                <a:gd name="T40" fmla="*/ 255 w 1302"/>
                <a:gd name="T41" fmla="*/ 800 h 987"/>
                <a:gd name="T42" fmla="*/ 293 w 1302"/>
                <a:gd name="T43" fmla="*/ 811 h 987"/>
                <a:gd name="T44" fmla="*/ 334 w 1302"/>
                <a:gd name="T45" fmla="*/ 821 h 987"/>
                <a:gd name="T46" fmla="*/ 344 w 1302"/>
                <a:gd name="T47" fmla="*/ 859 h 987"/>
                <a:gd name="T48" fmla="*/ 368 w 1302"/>
                <a:gd name="T49" fmla="*/ 869 h 987"/>
                <a:gd name="T50" fmla="*/ 389 w 1302"/>
                <a:gd name="T51" fmla="*/ 867 h 987"/>
                <a:gd name="T52" fmla="*/ 416 w 1302"/>
                <a:gd name="T53" fmla="*/ 836 h 987"/>
                <a:gd name="T54" fmla="*/ 473 w 1302"/>
                <a:gd name="T55" fmla="*/ 863 h 987"/>
                <a:gd name="T56" fmla="*/ 460 w 1302"/>
                <a:gd name="T57" fmla="*/ 945 h 987"/>
                <a:gd name="T58" fmla="*/ 526 w 1302"/>
                <a:gd name="T59" fmla="*/ 939 h 987"/>
                <a:gd name="T60" fmla="*/ 546 w 1302"/>
                <a:gd name="T61" fmla="*/ 915 h 987"/>
                <a:gd name="T62" fmla="*/ 551 w 1302"/>
                <a:gd name="T63" fmla="*/ 936 h 987"/>
                <a:gd name="T64" fmla="*/ 601 w 1302"/>
                <a:gd name="T65" fmla="*/ 937 h 987"/>
                <a:gd name="T66" fmla="*/ 645 w 1302"/>
                <a:gd name="T67" fmla="*/ 807 h 987"/>
                <a:gd name="T68" fmla="*/ 606 w 1302"/>
                <a:gd name="T69" fmla="*/ 765 h 987"/>
                <a:gd name="T70" fmla="*/ 599 w 1302"/>
                <a:gd name="T71" fmla="*/ 744 h 987"/>
                <a:gd name="T72" fmla="*/ 584 w 1302"/>
                <a:gd name="T73" fmla="*/ 710 h 987"/>
                <a:gd name="T74" fmla="*/ 658 w 1302"/>
                <a:gd name="T75" fmla="*/ 806 h 987"/>
                <a:gd name="T76" fmla="*/ 688 w 1302"/>
                <a:gd name="T77" fmla="*/ 754 h 987"/>
                <a:gd name="T78" fmla="*/ 708 w 1302"/>
                <a:gd name="T79" fmla="*/ 604 h 987"/>
                <a:gd name="T80" fmla="*/ 708 w 1302"/>
                <a:gd name="T81" fmla="*/ 593 h 987"/>
                <a:gd name="T82" fmla="*/ 736 w 1302"/>
                <a:gd name="T83" fmla="*/ 443 h 987"/>
                <a:gd name="T84" fmla="*/ 763 w 1302"/>
                <a:gd name="T85" fmla="*/ 491 h 987"/>
                <a:gd name="T86" fmla="*/ 836 w 1302"/>
                <a:gd name="T87" fmla="*/ 487 h 987"/>
                <a:gd name="T88" fmla="*/ 948 w 1302"/>
                <a:gd name="T89" fmla="*/ 430 h 987"/>
                <a:gd name="T90" fmla="*/ 1006 w 1302"/>
                <a:gd name="T91" fmla="*/ 404 h 987"/>
                <a:gd name="T92" fmla="*/ 1080 w 1302"/>
                <a:gd name="T93" fmla="*/ 393 h 987"/>
                <a:gd name="T94" fmla="*/ 1302 w 1302"/>
                <a:gd name="T95" fmla="*/ 465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2" h="987">
                  <a:moveTo>
                    <a:pt x="833" y="493"/>
                  </a:moveTo>
                  <a:lnTo>
                    <a:pt x="833" y="493"/>
                  </a:lnTo>
                  <a:cubicBezTo>
                    <a:pt x="830" y="470"/>
                    <a:pt x="832" y="472"/>
                    <a:pt x="833" y="493"/>
                  </a:cubicBezTo>
                  <a:close/>
                  <a:moveTo>
                    <a:pt x="1302" y="465"/>
                  </a:moveTo>
                  <a:lnTo>
                    <a:pt x="1302" y="465"/>
                  </a:lnTo>
                  <a:cubicBezTo>
                    <a:pt x="1298" y="439"/>
                    <a:pt x="1292" y="414"/>
                    <a:pt x="1286" y="389"/>
                  </a:cubicBezTo>
                  <a:cubicBezTo>
                    <a:pt x="1255" y="268"/>
                    <a:pt x="1182" y="130"/>
                    <a:pt x="1057" y="125"/>
                  </a:cubicBezTo>
                  <a:cubicBezTo>
                    <a:pt x="998" y="123"/>
                    <a:pt x="942" y="152"/>
                    <a:pt x="883" y="159"/>
                  </a:cubicBezTo>
                  <a:cubicBezTo>
                    <a:pt x="710" y="179"/>
                    <a:pt x="555" y="0"/>
                    <a:pt x="384" y="34"/>
                  </a:cubicBezTo>
                  <a:cubicBezTo>
                    <a:pt x="273" y="57"/>
                    <a:pt x="201" y="162"/>
                    <a:pt x="141" y="258"/>
                  </a:cubicBezTo>
                  <a:cubicBezTo>
                    <a:pt x="95" y="333"/>
                    <a:pt x="48" y="409"/>
                    <a:pt x="27" y="495"/>
                  </a:cubicBezTo>
                  <a:cubicBezTo>
                    <a:pt x="0" y="608"/>
                    <a:pt x="19" y="727"/>
                    <a:pt x="12" y="843"/>
                  </a:cubicBezTo>
                  <a:cubicBezTo>
                    <a:pt x="17" y="843"/>
                    <a:pt x="20" y="841"/>
                    <a:pt x="21" y="837"/>
                  </a:cubicBezTo>
                  <a:cubicBezTo>
                    <a:pt x="25" y="836"/>
                    <a:pt x="30" y="835"/>
                    <a:pt x="37" y="834"/>
                  </a:cubicBezTo>
                  <a:cubicBezTo>
                    <a:pt x="37" y="834"/>
                    <a:pt x="37" y="834"/>
                    <a:pt x="37" y="834"/>
                  </a:cubicBezTo>
                  <a:cubicBezTo>
                    <a:pt x="37" y="834"/>
                    <a:pt x="37" y="834"/>
                    <a:pt x="37" y="834"/>
                  </a:cubicBezTo>
                  <a:cubicBezTo>
                    <a:pt x="43" y="833"/>
                    <a:pt x="48" y="831"/>
                    <a:pt x="53" y="828"/>
                  </a:cubicBezTo>
                  <a:cubicBezTo>
                    <a:pt x="75" y="821"/>
                    <a:pt x="55" y="805"/>
                    <a:pt x="45" y="799"/>
                  </a:cubicBezTo>
                  <a:cubicBezTo>
                    <a:pt x="38" y="795"/>
                    <a:pt x="40" y="795"/>
                    <a:pt x="45" y="799"/>
                  </a:cubicBezTo>
                  <a:cubicBezTo>
                    <a:pt x="45" y="799"/>
                    <a:pt x="46" y="799"/>
                    <a:pt x="47" y="800"/>
                  </a:cubicBezTo>
                  <a:cubicBezTo>
                    <a:pt x="54" y="805"/>
                    <a:pt x="57" y="802"/>
                    <a:pt x="58" y="796"/>
                  </a:cubicBezTo>
                  <a:cubicBezTo>
                    <a:pt x="57" y="794"/>
                    <a:pt x="57" y="791"/>
                    <a:pt x="57" y="789"/>
                  </a:cubicBezTo>
                  <a:cubicBezTo>
                    <a:pt x="48" y="754"/>
                    <a:pt x="59" y="781"/>
                    <a:pt x="58" y="796"/>
                  </a:cubicBezTo>
                  <a:cubicBezTo>
                    <a:pt x="62" y="827"/>
                    <a:pt x="74" y="795"/>
                    <a:pt x="107" y="800"/>
                  </a:cubicBezTo>
                  <a:cubicBezTo>
                    <a:pt x="136" y="807"/>
                    <a:pt x="178" y="797"/>
                    <a:pt x="198" y="821"/>
                  </a:cubicBezTo>
                  <a:cubicBezTo>
                    <a:pt x="224" y="832"/>
                    <a:pt x="217" y="853"/>
                    <a:pt x="218" y="858"/>
                  </a:cubicBezTo>
                  <a:cubicBezTo>
                    <a:pt x="218" y="858"/>
                    <a:pt x="219" y="858"/>
                    <a:pt x="219" y="859"/>
                  </a:cubicBezTo>
                  <a:cubicBezTo>
                    <a:pt x="221" y="858"/>
                    <a:pt x="223" y="856"/>
                    <a:pt x="227" y="852"/>
                  </a:cubicBezTo>
                  <a:cubicBezTo>
                    <a:pt x="260" y="861"/>
                    <a:pt x="217" y="828"/>
                    <a:pt x="252" y="824"/>
                  </a:cubicBezTo>
                  <a:cubicBezTo>
                    <a:pt x="265" y="796"/>
                    <a:pt x="235" y="815"/>
                    <a:pt x="227" y="817"/>
                  </a:cubicBezTo>
                  <a:cubicBezTo>
                    <a:pt x="250" y="805"/>
                    <a:pt x="217" y="804"/>
                    <a:pt x="217" y="802"/>
                  </a:cubicBezTo>
                  <a:cubicBezTo>
                    <a:pt x="197" y="796"/>
                    <a:pt x="232" y="799"/>
                    <a:pt x="226" y="789"/>
                  </a:cubicBezTo>
                  <a:cubicBezTo>
                    <a:pt x="249" y="795"/>
                    <a:pt x="227" y="772"/>
                    <a:pt x="227" y="767"/>
                  </a:cubicBezTo>
                  <a:cubicBezTo>
                    <a:pt x="202" y="778"/>
                    <a:pt x="199" y="791"/>
                    <a:pt x="184" y="791"/>
                  </a:cubicBezTo>
                  <a:cubicBezTo>
                    <a:pt x="185" y="793"/>
                    <a:pt x="185" y="794"/>
                    <a:pt x="182" y="791"/>
                  </a:cubicBezTo>
                  <a:cubicBezTo>
                    <a:pt x="183" y="791"/>
                    <a:pt x="184" y="791"/>
                    <a:pt x="184" y="791"/>
                  </a:cubicBezTo>
                  <a:cubicBezTo>
                    <a:pt x="183" y="786"/>
                    <a:pt x="174" y="772"/>
                    <a:pt x="166" y="779"/>
                  </a:cubicBezTo>
                  <a:cubicBezTo>
                    <a:pt x="165" y="780"/>
                    <a:pt x="164" y="781"/>
                    <a:pt x="163" y="782"/>
                  </a:cubicBezTo>
                  <a:cubicBezTo>
                    <a:pt x="164" y="781"/>
                    <a:pt x="165" y="780"/>
                    <a:pt x="166" y="779"/>
                  </a:cubicBezTo>
                  <a:cubicBezTo>
                    <a:pt x="169" y="774"/>
                    <a:pt x="164" y="771"/>
                    <a:pt x="158" y="770"/>
                  </a:cubicBezTo>
                  <a:cubicBezTo>
                    <a:pt x="155" y="773"/>
                    <a:pt x="153" y="773"/>
                    <a:pt x="153" y="769"/>
                  </a:cubicBezTo>
                  <a:cubicBezTo>
                    <a:pt x="155" y="769"/>
                    <a:pt x="156" y="770"/>
                    <a:pt x="158" y="770"/>
                  </a:cubicBezTo>
                  <a:cubicBezTo>
                    <a:pt x="162" y="765"/>
                    <a:pt x="167" y="755"/>
                    <a:pt x="162" y="748"/>
                  </a:cubicBezTo>
                  <a:cubicBezTo>
                    <a:pt x="156" y="743"/>
                    <a:pt x="147" y="742"/>
                    <a:pt x="157" y="743"/>
                  </a:cubicBezTo>
                  <a:cubicBezTo>
                    <a:pt x="159" y="744"/>
                    <a:pt x="161" y="746"/>
                    <a:pt x="162" y="748"/>
                  </a:cubicBezTo>
                  <a:cubicBezTo>
                    <a:pt x="165" y="750"/>
                    <a:pt x="168" y="754"/>
                    <a:pt x="167" y="758"/>
                  </a:cubicBezTo>
                  <a:cubicBezTo>
                    <a:pt x="162" y="778"/>
                    <a:pt x="177" y="763"/>
                    <a:pt x="181" y="752"/>
                  </a:cubicBezTo>
                  <a:cubicBezTo>
                    <a:pt x="181" y="750"/>
                    <a:pt x="181" y="748"/>
                    <a:pt x="182" y="746"/>
                  </a:cubicBezTo>
                  <a:cubicBezTo>
                    <a:pt x="182" y="746"/>
                    <a:pt x="181" y="746"/>
                    <a:pt x="181" y="745"/>
                  </a:cubicBezTo>
                  <a:cubicBezTo>
                    <a:pt x="185" y="720"/>
                    <a:pt x="184" y="729"/>
                    <a:pt x="182" y="746"/>
                  </a:cubicBezTo>
                  <a:cubicBezTo>
                    <a:pt x="182" y="748"/>
                    <a:pt x="182" y="750"/>
                    <a:pt x="181" y="752"/>
                  </a:cubicBezTo>
                  <a:cubicBezTo>
                    <a:pt x="181" y="755"/>
                    <a:pt x="180" y="758"/>
                    <a:pt x="180" y="761"/>
                  </a:cubicBezTo>
                  <a:cubicBezTo>
                    <a:pt x="171" y="769"/>
                    <a:pt x="177" y="776"/>
                    <a:pt x="179" y="771"/>
                  </a:cubicBezTo>
                  <a:cubicBezTo>
                    <a:pt x="180" y="792"/>
                    <a:pt x="185" y="769"/>
                    <a:pt x="199" y="776"/>
                  </a:cubicBezTo>
                  <a:cubicBezTo>
                    <a:pt x="199" y="760"/>
                    <a:pt x="200" y="775"/>
                    <a:pt x="212" y="763"/>
                  </a:cubicBezTo>
                  <a:cubicBezTo>
                    <a:pt x="204" y="761"/>
                    <a:pt x="232" y="768"/>
                    <a:pt x="227" y="745"/>
                  </a:cubicBezTo>
                  <a:cubicBezTo>
                    <a:pt x="230" y="725"/>
                    <a:pt x="217" y="731"/>
                    <a:pt x="218" y="728"/>
                  </a:cubicBezTo>
                  <a:cubicBezTo>
                    <a:pt x="203" y="701"/>
                    <a:pt x="221" y="733"/>
                    <a:pt x="222" y="724"/>
                  </a:cubicBezTo>
                  <a:cubicBezTo>
                    <a:pt x="234" y="730"/>
                    <a:pt x="234" y="709"/>
                    <a:pt x="222" y="687"/>
                  </a:cubicBezTo>
                  <a:cubicBezTo>
                    <a:pt x="222" y="700"/>
                    <a:pt x="194" y="684"/>
                    <a:pt x="208" y="682"/>
                  </a:cubicBezTo>
                  <a:cubicBezTo>
                    <a:pt x="234" y="668"/>
                    <a:pt x="207" y="655"/>
                    <a:pt x="220" y="647"/>
                  </a:cubicBezTo>
                  <a:cubicBezTo>
                    <a:pt x="221" y="649"/>
                    <a:pt x="222" y="650"/>
                    <a:pt x="224" y="650"/>
                  </a:cubicBezTo>
                  <a:cubicBezTo>
                    <a:pt x="226" y="650"/>
                    <a:pt x="228" y="650"/>
                    <a:pt x="231" y="650"/>
                  </a:cubicBezTo>
                  <a:cubicBezTo>
                    <a:pt x="237" y="648"/>
                    <a:pt x="244" y="643"/>
                    <a:pt x="245" y="640"/>
                  </a:cubicBezTo>
                  <a:cubicBezTo>
                    <a:pt x="245" y="640"/>
                    <a:pt x="245" y="639"/>
                    <a:pt x="245" y="638"/>
                  </a:cubicBezTo>
                  <a:cubicBezTo>
                    <a:pt x="244" y="637"/>
                    <a:pt x="240" y="638"/>
                    <a:pt x="232" y="641"/>
                  </a:cubicBezTo>
                  <a:cubicBezTo>
                    <a:pt x="232" y="637"/>
                    <a:pt x="232" y="635"/>
                    <a:pt x="231" y="633"/>
                  </a:cubicBezTo>
                  <a:cubicBezTo>
                    <a:pt x="228" y="627"/>
                    <a:pt x="229" y="620"/>
                    <a:pt x="231" y="633"/>
                  </a:cubicBezTo>
                  <a:cubicBezTo>
                    <a:pt x="233" y="636"/>
                    <a:pt x="237" y="640"/>
                    <a:pt x="244" y="634"/>
                  </a:cubicBezTo>
                  <a:cubicBezTo>
                    <a:pt x="244" y="636"/>
                    <a:pt x="245" y="637"/>
                    <a:pt x="245" y="638"/>
                  </a:cubicBezTo>
                  <a:cubicBezTo>
                    <a:pt x="246" y="639"/>
                    <a:pt x="246" y="640"/>
                    <a:pt x="245" y="640"/>
                  </a:cubicBezTo>
                  <a:cubicBezTo>
                    <a:pt x="246" y="649"/>
                    <a:pt x="238" y="650"/>
                    <a:pt x="231" y="650"/>
                  </a:cubicBezTo>
                  <a:cubicBezTo>
                    <a:pt x="228" y="650"/>
                    <a:pt x="226" y="650"/>
                    <a:pt x="224" y="650"/>
                  </a:cubicBezTo>
                  <a:cubicBezTo>
                    <a:pt x="223" y="650"/>
                    <a:pt x="221" y="651"/>
                    <a:pt x="221" y="652"/>
                  </a:cubicBezTo>
                  <a:cubicBezTo>
                    <a:pt x="230" y="672"/>
                    <a:pt x="197" y="695"/>
                    <a:pt x="216" y="687"/>
                  </a:cubicBezTo>
                  <a:cubicBezTo>
                    <a:pt x="229" y="680"/>
                    <a:pt x="235" y="695"/>
                    <a:pt x="236" y="699"/>
                  </a:cubicBezTo>
                  <a:cubicBezTo>
                    <a:pt x="236" y="698"/>
                    <a:pt x="236" y="698"/>
                    <a:pt x="236" y="697"/>
                  </a:cubicBezTo>
                  <a:cubicBezTo>
                    <a:pt x="237" y="700"/>
                    <a:pt x="237" y="700"/>
                    <a:pt x="236" y="699"/>
                  </a:cubicBezTo>
                  <a:cubicBezTo>
                    <a:pt x="235" y="737"/>
                    <a:pt x="260" y="698"/>
                    <a:pt x="263" y="687"/>
                  </a:cubicBezTo>
                  <a:cubicBezTo>
                    <a:pt x="263" y="691"/>
                    <a:pt x="264" y="710"/>
                    <a:pt x="258" y="706"/>
                  </a:cubicBezTo>
                  <a:cubicBezTo>
                    <a:pt x="240" y="726"/>
                    <a:pt x="244" y="739"/>
                    <a:pt x="257" y="728"/>
                  </a:cubicBezTo>
                  <a:cubicBezTo>
                    <a:pt x="263" y="738"/>
                    <a:pt x="244" y="728"/>
                    <a:pt x="238" y="737"/>
                  </a:cubicBezTo>
                  <a:cubicBezTo>
                    <a:pt x="224" y="758"/>
                    <a:pt x="240" y="772"/>
                    <a:pt x="244" y="763"/>
                  </a:cubicBezTo>
                  <a:cubicBezTo>
                    <a:pt x="244" y="785"/>
                    <a:pt x="240" y="800"/>
                    <a:pt x="255" y="800"/>
                  </a:cubicBezTo>
                  <a:cubicBezTo>
                    <a:pt x="259" y="798"/>
                    <a:pt x="264" y="806"/>
                    <a:pt x="279" y="798"/>
                  </a:cubicBezTo>
                  <a:cubicBezTo>
                    <a:pt x="277" y="794"/>
                    <a:pt x="296" y="809"/>
                    <a:pt x="300" y="778"/>
                  </a:cubicBezTo>
                  <a:cubicBezTo>
                    <a:pt x="329" y="759"/>
                    <a:pt x="300" y="774"/>
                    <a:pt x="300" y="798"/>
                  </a:cubicBezTo>
                  <a:cubicBezTo>
                    <a:pt x="287" y="795"/>
                    <a:pt x="308" y="814"/>
                    <a:pt x="293" y="811"/>
                  </a:cubicBezTo>
                  <a:cubicBezTo>
                    <a:pt x="270" y="795"/>
                    <a:pt x="293" y="812"/>
                    <a:pt x="282" y="824"/>
                  </a:cubicBezTo>
                  <a:cubicBezTo>
                    <a:pt x="292" y="851"/>
                    <a:pt x="281" y="855"/>
                    <a:pt x="318" y="856"/>
                  </a:cubicBezTo>
                  <a:cubicBezTo>
                    <a:pt x="338" y="867"/>
                    <a:pt x="336" y="843"/>
                    <a:pt x="334" y="827"/>
                  </a:cubicBezTo>
                  <a:cubicBezTo>
                    <a:pt x="334" y="825"/>
                    <a:pt x="333" y="824"/>
                    <a:pt x="334" y="821"/>
                  </a:cubicBezTo>
                  <a:cubicBezTo>
                    <a:pt x="334" y="823"/>
                    <a:pt x="334" y="825"/>
                    <a:pt x="334" y="827"/>
                  </a:cubicBezTo>
                  <a:cubicBezTo>
                    <a:pt x="336" y="835"/>
                    <a:pt x="343" y="835"/>
                    <a:pt x="346" y="828"/>
                  </a:cubicBezTo>
                  <a:cubicBezTo>
                    <a:pt x="369" y="822"/>
                    <a:pt x="345" y="832"/>
                    <a:pt x="340" y="841"/>
                  </a:cubicBezTo>
                  <a:cubicBezTo>
                    <a:pt x="329" y="850"/>
                    <a:pt x="339" y="857"/>
                    <a:pt x="344" y="859"/>
                  </a:cubicBezTo>
                  <a:cubicBezTo>
                    <a:pt x="345" y="859"/>
                    <a:pt x="346" y="859"/>
                    <a:pt x="346" y="858"/>
                  </a:cubicBezTo>
                  <a:cubicBezTo>
                    <a:pt x="346" y="859"/>
                    <a:pt x="345" y="859"/>
                    <a:pt x="344" y="859"/>
                  </a:cubicBezTo>
                  <a:cubicBezTo>
                    <a:pt x="322" y="861"/>
                    <a:pt x="312" y="868"/>
                    <a:pt x="330" y="876"/>
                  </a:cubicBezTo>
                  <a:cubicBezTo>
                    <a:pt x="346" y="890"/>
                    <a:pt x="352" y="874"/>
                    <a:pt x="368" y="869"/>
                  </a:cubicBezTo>
                  <a:cubicBezTo>
                    <a:pt x="373" y="869"/>
                    <a:pt x="377" y="869"/>
                    <a:pt x="381" y="869"/>
                  </a:cubicBezTo>
                  <a:cubicBezTo>
                    <a:pt x="382" y="868"/>
                    <a:pt x="382" y="868"/>
                    <a:pt x="382" y="868"/>
                  </a:cubicBezTo>
                  <a:cubicBezTo>
                    <a:pt x="382" y="868"/>
                    <a:pt x="382" y="868"/>
                    <a:pt x="382" y="868"/>
                  </a:cubicBezTo>
                  <a:cubicBezTo>
                    <a:pt x="385" y="868"/>
                    <a:pt x="387" y="867"/>
                    <a:pt x="389" y="867"/>
                  </a:cubicBezTo>
                  <a:cubicBezTo>
                    <a:pt x="389" y="867"/>
                    <a:pt x="389" y="867"/>
                    <a:pt x="389" y="867"/>
                  </a:cubicBezTo>
                  <a:cubicBezTo>
                    <a:pt x="389" y="867"/>
                    <a:pt x="390" y="867"/>
                    <a:pt x="390" y="867"/>
                  </a:cubicBezTo>
                  <a:cubicBezTo>
                    <a:pt x="401" y="863"/>
                    <a:pt x="411" y="854"/>
                    <a:pt x="416" y="837"/>
                  </a:cubicBezTo>
                  <a:cubicBezTo>
                    <a:pt x="416" y="836"/>
                    <a:pt x="416" y="836"/>
                    <a:pt x="416" y="836"/>
                  </a:cubicBezTo>
                  <a:cubicBezTo>
                    <a:pt x="417" y="825"/>
                    <a:pt x="424" y="807"/>
                    <a:pt x="416" y="836"/>
                  </a:cubicBezTo>
                  <a:cubicBezTo>
                    <a:pt x="415" y="842"/>
                    <a:pt x="416" y="845"/>
                    <a:pt x="421" y="839"/>
                  </a:cubicBezTo>
                  <a:cubicBezTo>
                    <a:pt x="387" y="881"/>
                    <a:pt x="420" y="875"/>
                    <a:pt x="432" y="885"/>
                  </a:cubicBezTo>
                  <a:cubicBezTo>
                    <a:pt x="449" y="915"/>
                    <a:pt x="467" y="868"/>
                    <a:pt x="473" y="863"/>
                  </a:cubicBezTo>
                  <a:cubicBezTo>
                    <a:pt x="477" y="861"/>
                    <a:pt x="491" y="859"/>
                    <a:pt x="480" y="865"/>
                  </a:cubicBezTo>
                  <a:cubicBezTo>
                    <a:pt x="465" y="863"/>
                    <a:pt x="472" y="880"/>
                    <a:pt x="460" y="891"/>
                  </a:cubicBezTo>
                  <a:cubicBezTo>
                    <a:pt x="431" y="906"/>
                    <a:pt x="475" y="909"/>
                    <a:pt x="463" y="939"/>
                  </a:cubicBezTo>
                  <a:cubicBezTo>
                    <a:pt x="459" y="941"/>
                    <a:pt x="458" y="943"/>
                    <a:pt x="460" y="945"/>
                  </a:cubicBezTo>
                  <a:cubicBezTo>
                    <a:pt x="461" y="946"/>
                    <a:pt x="461" y="946"/>
                    <a:pt x="462" y="947"/>
                  </a:cubicBezTo>
                  <a:cubicBezTo>
                    <a:pt x="466" y="949"/>
                    <a:pt x="472" y="952"/>
                    <a:pt x="478" y="954"/>
                  </a:cubicBezTo>
                  <a:cubicBezTo>
                    <a:pt x="485" y="973"/>
                    <a:pt x="522" y="984"/>
                    <a:pt x="517" y="961"/>
                  </a:cubicBezTo>
                  <a:cubicBezTo>
                    <a:pt x="522" y="955"/>
                    <a:pt x="526" y="933"/>
                    <a:pt x="526" y="939"/>
                  </a:cubicBezTo>
                  <a:cubicBezTo>
                    <a:pt x="550" y="940"/>
                    <a:pt x="500" y="917"/>
                    <a:pt x="522" y="924"/>
                  </a:cubicBezTo>
                  <a:cubicBezTo>
                    <a:pt x="504" y="908"/>
                    <a:pt x="532" y="925"/>
                    <a:pt x="524" y="909"/>
                  </a:cubicBezTo>
                  <a:cubicBezTo>
                    <a:pt x="517" y="893"/>
                    <a:pt x="522" y="907"/>
                    <a:pt x="531" y="898"/>
                  </a:cubicBezTo>
                  <a:cubicBezTo>
                    <a:pt x="533" y="894"/>
                    <a:pt x="524" y="942"/>
                    <a:pt x="546" y="915"/>
                  </a:cubicBezTo>
                  <a:cubicBezTo>
                    <a:pt x="570" y="897"/>
                    <a:pt x="543" y="918"/>
                    <a:pt x="546" y="919"/>
                  </a:cubicBezTo>
                  <a:cubicBezTo>
                    <a:pt x="532" y="925"/>
                    <a:pt x="530" y="953"/>
                    <a:pt x="551" y="936"/>
                  </a:cubicBezTo>
                  <a:cubicBezTo>
                    <a:pt x="552" y="935"/>
                    <a:pt x="553" y="933"/>
                    <a:pt x="555" y="932"/>
                  </a:cubicBezTo>
                  <a:cubicBezTo>
                    <a:pt x="554" y="934"/>
                    <a:pt x="552" y="935"/>
                    <a:pt x="551" y="936"/>
                  </a:cubicBezTo>
                  <a:cubicBezTo>
                    <a:pt x="548" y="941"/>
                    <a:pt x="552" y="949"/>
                    <a:pt x="541" y="943"/>
                  </a:cubicBezTo>
                  <a:cubicBezTo>
                    <a:pt x="506" y="956"/>
                    <a:pt x="535" y="968"/>
                    <a:pt x="542" y="972"/>
                  </a:cubicBezTo>
                  <a:cubicBezTo>
                    <a:pt x="556" y="987"/>
                    <a:pt x="562" y="985"/>
                    <a:pt x="591" y="963"/>
                  </a:cubicBezTo>
                  <a:cubicBezTo>
                    <a:pt x="621" y="967"/>
                    <a:pt x="599" y="967"/>
                    <a:pt x="601" y="937"/>
                  </a:cubicBezTo>
                  <a:cubicBezTo>
                    <a:pt x="601" y="877"/>
                    <a:pt x="637" y="840"/>
                    <a:pt x="657" y="843"/>
                  </a:cubicBezTo>
                  <a:cubicBezTo>
                    <a:pt x="658" y="842"/>
                    <a:pt x="660" y="842"/>
                    <a:pt x="661" y="842"/>
                  </a:cubicBezTo>
                  <a:lnTo>
                    <a:pt x="661" y="841"/>
                  </a:lnTo>
                  <a:cubicBezTo>
                    <a:pt x="663" y="834"/>
                    <a:pt x="663" y="810"/>
                    <a:pt x="645" y="807"/>
                  </a:cubicBezTo>
                  <a:cubicBezTo>
                    <a:pt x="644" y="807"/>
                    <a:pt x="643" y="807"/>
                    <a:pt x="642" y="806"/>
                  </a:cubicBezTo>
                  <a:cubicBezTo>
                    <a:pt x="643" y="806"/>
                    <a:pt x="644" y="807"/>
                    <a:pt x="645" y="807"/>
                  </a:cubicBezTo>
                  <a:cubicBezTo>
                    <a:pt x="650" y="803"/>
                    <a:pt x="651" y="767"/>
                    <a:pt x="636" y="774"/>
                  </a:cubicBezTo>
                  <a:cubicBezTo>
                    <a:pt x="632" y="787"/>
                    <a:pt x="626" y="752"/>
                    <a:pt x="606" y="765"/>
                  </a:cubicBezTo>
                  <a:cubicBezTo>
                    <a:pt x="572" y="767"/>
                    <a:pt x="619" y="763"/>
                    <a:pt x="614" y="754"/>
                  </a:cubicBezTo>
                  <a:cubicBezTo>
                    <a:pt x="613" y="753"/>
                    <a:pt x="612" y="752"/>
                    <a:pt x="610" y="751"/>
                  </a:cubicBezTo>
                  <a:cubicBezTo>
                    <a:pt x="609" y="750"/>
                    <a:pt x="608" y="750"/>
                    <a:pt x="608" y="750"/>
                  </a:cubicBezTo>
                  <a:cubicBezTo>
                    <a:pt x="606" y="751"/>
                    <a:pt x="603" y="748"/>
                    <a:pt x="599" y="744"/>
                  </a:cubicBezTo>
                  <a:cubicBezTo>
                    <a:pt x="596" y="742"/>
                    <a:pt x="594" y="741"/>
                    <a:pt x="596" y="741"/>
                  </a:cubicBezTo>
                  <a:cubicBezTo>
                    <a:pt x="581" y="720"/>
                    <a:pt x="578" y="720"/>
                    <a:pt x="584" y="710"/>
                  </a:cubicBezTo>
                  <a:cubicBezTo>
                    <a:pt x="584" y="705"/>
                    <a:pt x="585" y="702"/>
                    <a:pt x="588" y="702"/>
                  </a:cubicBezTo>
                  <a:cubicBezTo>
                    <a:pt x="586" y="705"/>
                    <a:pt x="585" y="707"/>
                    <a:pt x="584" y="710"/>
                  </a:cubicBezTo>
                  <a:cubicBezTo>
                    <a:pt x="584" y="719"/>
                    <a:pt x="592" y="735"/>
                    <a:pt x="599" y="744"/>
                  </a:cubicBezTo>
                  <a:cubicBezTo>
                    <a:pt x="602" y="746"/>
                    <a:pt x="607" y="748"/>
                    <a:pt x="610" y="751"/>
                  </a:cubicBezTo>
                  <a:cubicBezTo>
                    <a:pt x="623" y="757"/>
                    <a:pt x="630" y="767"/>
                    <a:pt x="656" y="769"/>
                  </a:cubicBezTo>
                  <a:cubicBezTo>
                    <a:pt x="636" y="778"/>
                    <a:pt x="662" y="791"/>
                    <a:pt x="658" y="806"/>
                  </a:cubicBezTo>
                  <a:cubicBezTo>
                    <a:pt x="657" y="817"/>
                    <a:pt x="675" y="840"/>
                    <a:pt x="684" y="826"/>
                  </a:cubicBezTo>
                  <a:cubicBezTo>
                    <a:pt x="703" y="817"/>
                    <a:pt x="691" y="812"/>
                    <a:pt x="697" y="787"/>
                  </a:cubicBezTo>
                  <a:cubicBezTo>
                    <a:pt x="719" y="778"/>
                    <a:pt x="699" y="770"/>
                    <a:pt x="718" y="761"/>
                  </a:cubicBezTo>
                  <a:cubicBezTo>
                    <a:pt x="699" y="749"/>
                    <a:pt x="705" y="767"/>
                    <a:pt x="688" y="754"/>
                  </a:cubicBezTo>
                  <a:cubicBezTo>
                    <a:pt x="671" y="765"/>
                    <a:pt x="667" y="735"/>
                    <a:pt x="668" y="721"/>
                  </a:cubicBezTo>
                  <a:cubicBezTo>
                    <a:pt x="673" y="681"/>
                    <a:pt x="691" y="688"/>
                    <a:pt x="697" y="695"/>
                  </a:cubicBezTo>
                  <a:cubicBezTo>
                    <a:pt x="721" y="687"/>
                    <a:pt x="723" y="689"/>
                    <a:pt x="710" y="678"/>
                  </a:cubicBezTo>
                  <a:cubicBezTo>
                    <a:pt x="702" y="677"/>
                    <a:pt x="689" y="637"/>
                    <a:pt x="708" y="604"/>
                  </a:cubicBezTo>
                  <a:cubicBezTo>
                    <a:pt x="701" y="593"/>
                    <a:pt x="647" y="590"/>
                    <a:pt x="643" y="615"/>
                  </a:cubicBezTo>
                  <a:cubicBezTo>
                    <a:pt x="639" y="594"/>
                    <a:pt x="641" y="614"/>
                    <a:pt x="632" y="599"/>
                  </a:cubicBezTo>
                  <a:cubicBezTo>
                    <a:pt x="635" y="598"/>
                    <a:pt x="641" y="609"/>
                    <a:pt x="650" y="599"/>
                  </a:cubicBezTo>
                  <a:cubicBezTo>
                    <a:pt x="651" y="597"/>
                    <a:pt x="684" y="585"/>
                    <a:pt x="708" y="593"/>
                  </a:cubicBezTo>
                  <a:cubicBezTo>
                    <a:pt x="716" y="596"/>
                    <a:pt x="734" y="541"/>
                    <a:pt x="748" y="530"/>
                  </a:cubicBezTo>
                  <a:cubicBezTo>
                    <a:pt x="770" y="496"/>
                    <a:pt x="738" y="550"/>
                    <a:pt x="743" y="504"/>
                  </a:cubicBezTo>
                  <a:cubicBezTo>
                    <a:pt x="736" y="467"/>
                    <a:pt x="732" y="447"/>
                    <a:pt x="718" y="427"/>
                  </a:cubicBezTo>
                  <a:cubicBezTo>
                    <a:pt x="688" y="403"/>
                    <a:pt x="712" y="415"/>
                    <a:pt x="736" y="443"/>
                  </a:cubicBezTo>
                  <a:cubicBezTo>
                    <a:pt x="736" y="434"/>
                    <a:pt x="736" y="424"/>
                    <a:pt x="735" y="419"/>
                  </a:cubicBezTo>
                  <a:cubicBezTo>
                    <a:pt x="734" y="413"/>
                    <a:pt x="735" y="414"/>
                    <a:pt x="735" y="419"/>
                  </a:cubicBezTo>
                  <a:cubicBezTo>
                    <a:pt x="735" y="420"/>
                    <a:pt x="735" y="421"/>
                    <a:pt x="736" y="423"/>
                  </a:cubicBezTo>
                  <a:cubicBezTo>
                    <a:pt x="735" y="425"/>
                    <a:pt x="747" y="468"/>
                    <a:pt x="763" y="491"/>
                  </a:cubicBezTo>
                  <a:cubicBezTo>
                    <a:pt x="747" y="518"/>
                    <a:pt x="776" y="518"/>
                    <a:pt x="798" y="519"/>
                  </a:cubicBezTo>
                  <a:cubicBezTo>
                    <a:pt x="798" y="519"/>
                    <a:pt x="799" y="518"/>
                    <a:pt x="799" y="518"/>
                  </a:cubicBezTo>
                  <a:cubicBezTo>
                    <a:pt x="798" y="511"/>
                    <a:pt x="830" y="495"/>
                    <a:pt x="836" y="493"/>
                  </a:cubicBezTo>
                  <a:cubicBezTo>
                    <a:pt x="836" y="490"/>
                    <a:pt x="836" y="488"/>
                    <a:pt x="836" y="487"/>
                  </a:cubicBezTo>
                  <a:cubicBezTo>
                    <a:pt x="835" y="481"/>
                    <a:pt x="836" y="476"/>
                    <a:pt x="836" y="487"/>
                  </a:cubicBezTo>
                  <a:cubicBezTo>
                    <a:pt x="836" y="490"/>
                    <a:pt x="838" y="494"/>
                    <a:pt x="841" y="493"/>
                  </a:cubicBezTo>
                  <a:cubicBezTo>
                    <a:pt x="843" y="491"/>
                    <a:pt x="845" y="489"/>
                    <a:pt x="846" y="487"/>
                  </a:cubicBezTo>
                  <a:cubicBezTo>
                    <a:pt x="858" y="431"/>
                    <a:pt x="901" y="435"/>
                    <a:pt x="948" y="430"/>
                  </a:cubicBezTo>
                  <a:cubicBezTo>
                    <a:pt x="985" y="442"/>
                    <a:pt x="978" y="407"/>
                    <a:pt x="1007" y="410"/>
                  </a:cubicBezTo>
                  <a:cubicBezTo>
                    <a:pt x="1007" y="409"/>
                    <a:pt x="1007" y="408"/>
                    <a:pt x="1006" y="406"/>
                  </a:cubicBezTo>
                  <a:cubicBezTo>
                    <a:pt x="1006" y="406"/>
                    <a:pt x="1006" y="406"/>
                    <a:pt x="1006" y="406"/>
                  </a:cubicBezTo>
                  <a:cubicBezTo>
                    <a:pt x="1006" y="405"/>
                    <a:pt x="1006" y="405"/>
                    <a:pt x="1006" y="404"/>
                  </a:cubicBezTo>
                  <a:cubicBezTo>
                    <a:pt x="1003" y="382"/>
                    <a:pt x="1012" y="378"/>
                    <a:pt x="1006" y="404"/>
                  </a:cubicBezTo>
                  <a:cubicBezTo>
                    <a:pt x="1006" y="405"/>
                    <a:pt x="1006" y="406"/>
                    <a:pt x="1006" y="406"/>
                  </a:cubicBezTo>
                  <a:cubicBezTo>
                    <a:pt x="1025" y="424"/>
                    <a:pt x="1058" y="410"/>
                    <a:pt x="1078" y="395"/>
                  </a:cubicBezTo>
                  <a:cubicBezTo>
                    <a:pt x="1078" y="394"/>
                    <a:pt x="1079" y="394"/>
                    <a:pt x="1080" y="393"/>
                  </a:cubicBezTo>
                  <a:cubicBezTo>
                    <a:pt x="1080" y="393"/>
                    <a:pt x="1080" y="393"/>
                    <a:pt x="1080" y="393"/>
                  </a:cubicBezTo>
                  <a:cubicBezTo>
                    <a:pt x="1086" y="389"/>
                    <a:pt x="1090" y="385"/>
                    <a:pt x="1093" y="382"/>
                  </a:cubicBezTo>
                  <a:cubicBezTo>
                    <a:pt x="1130" y="371"/>
                    <a:pt x="1171" y="392"/>
                    <a:pt x="1203" y="404"/>
                  </a:cubicBezTo>
                  <a:cubicBezTo>
                    <a:pt x="1225" y="412"/>
                    <a:pt x="1266" y="438"/>
                    <a:pt x="1302" y="465"/>
                  </a:cubicBezTo>
                  <a:close/>
                </a:path>
              </a:pathLst>
            </a:custGeom>
            <a:solidFill>
              <a:srgbClr val="3EBEA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8444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47709" y="336176"/>
            <a:ext cx="4696582" cy="6051176"/>
          </a:xfrm>
          <a:prstGeom prst="rect">
            <a:avLst/>
          </a:prstGeom>
        </p:spPr>
      </p:pic>
    </p:spTree>
    <p:extLst>
      <p:ext uri="{BB962C8B-B14F-4D97-AF65-F5344CB8AC3E}">
        <p14:creationId xmlns:p14="http://schemas.microsoft.com/office/powerpoint/2010/main" val="221760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1378424" y="1322939"/>
            <a:ext cx="9258200" cy="1200329"/>
          </a:xfrm>
          <a:prstGeom prst="rect">
            <a:avLst/>
          </a:prstGeom>
          <a:noFill/>
        </p:spPr>
        <p:txBody>
          <a:bodyPr wrap="square" rtlCol="0">
            <a:spAutoFit/>
          </a:bodyPr>
          <a:lstStyle/>
          <a:p>
            <a:pPr algn="ctr"/>
            <a:r>
              <a:rPr lang="en-US" dirty="0" smtClean="0">
                <a:solidFill>
                  <a:srgbClr val="F1F1F1"/>
                </a:solidFill>
              </a:rPr>
              <a:t>Outline of the </a:t>
            </a:r>
            <a:r>
              <a:rPr lang="en-US" dirty="0" err="1" smtClean="0">
                <a:solidFill>
                  <a:srgbClr val="F1F1F1"/>
                </a:solidFill>
              </a:rPr>
              <a:t>DeepFace</a:t>
            </a:r>
            <a:r>
              <a:rPr lang="en-US" dirty="0" smtClean="0">
                <a:solidFill>
                  <a:srgbClr val="F1F1F1"/>
                </a:solidFill>
              </a:rPr>
              <a:t> architecture. A front-end of a single convolution-pooling-convolution filtering on the rectified input, followed by three locally-connected layers and two fully-connected layers. Color illustrates feature maps produced at each layer. The net includes more than 120 million parameters, where more than 95% come from the local and fully connected layers.</a:t>
            </a:r>
            <a:endParaRPr lang="en-US" dirty="0">
              <a:solidFill>
                <a:srgbClr val="F1F1F1"/>
              </a:solidFill>
            </a:endParaRPr>
          </a:p>
        </p:txBody>
      </p:sp>
      <p:pic>
        <p:nvPicPr>
          <p:cNvPr id="9" name="Picture 8"/>
          <p:cNvPicPr>
            <a:picLocks noChangeAspect="1"/>
          </p:cNvPicPr>
          <p:nvPr/>
        </p:nvPicPr>
        <p:blipFill>
          <a:blip r:embed="rId3"/>
          <a:stretch>
            <a:fillRect/>
          </a:stretch>
        </p:blipFill>
        <p:spPr>
          <a:xfrm>
            <a:off x="1301750" y="2877845"/>
            <a:ext cx="9588500" cy="1778000"/>
          </a:xfrm>
          <a:prstGeom prst="rect">
            <a:avLst/>
          </a:prstGeom>
        </p:spPr>
      </p:pic>
      <p:sp>
        <p:nvSpPr>
          <p:cNvPr id="4" name="TextBox 3"/>
          <p:cNvSpPr txBox="1"/>
          <p:nvPr/>
        </p:nvSpPr>
        <p:spPr>
          <a:xfrm>
            <a:off x="1542254" y="5967329"/>
            <a:ext cx="9258200" cy="369332"/>
          </a:xfrm>
          <a:prstGeom prst="rect">
            <a:avLst/>
          </a:prstGeom>
          <a:noFill/>
        </p:spPr>
        <p:txBody>
          <a:bodyPr wrap="square" rtlCol="0">
            <a:spAutoFit/>
          </a:bodyPr>
          <a:lstStyle/>
          <a:p>
            <a:pPr algn="r"/>
            <a:r>
              <a:rPr lang="en-US" dirty="0" smtClean="0">
                <a:solidFill>
                  <a:srgbClr val="F1F1F1"/>
                </a:solidFill>
              </a:rPr>
              <a:t>Source: </a:t>
            </a:r>
            <a:r>
              <a:rPr lang="en-US" dirty="0" err="1" smtClean="0">
                <a:solidFill>
                  <a:srgbClr val="F1F1F1"/>
                </a:solidFill>
              </a:rPr>
              <a:t>DeepFace</a:t>
            </a:r>
            <a:endParaRPr lang="en-US" dirty="0">
              <a:solidFill>
                <a:srgbClr val="F1F1F1"/>
              </a:solidFill>
            </a:endParaRPr>
          </a:p>
        </p:txBody>
      </p:sp>
    </p:spTree>
    <p:extLst>
      <p:ext uri="{BB962C8B-B14F-4D97-AF65-F5344CB8AC3E}">
        <p14:creationId xmlns:p14="http://schemas.microsoft.com/office/powerpoint/2010/main" val="228916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p:cNvPicPr/>
          <p:nvPr/>
        </p:nvPicPr>
        <p:blipFill>
          <a:blip r:embed="rId3"/>
          <a:stretch>
            <a:fillRect/>
          </a:stretch>
        </p:blipFill>
        <p:spPr bwMode="auto">
          <a:xfrm>
            <a:off x="2858942" y="-1102495"/>
            <a:ext cx="5970037" cy="7960049"/>
          </a:xfrm>
          <a:prstGeom prst="rect">
            <a:avLst/>
          </a:prstGeom>
          <a:noFill/>
          <a:ln w="9525">
            <a:noFill/>
            <a:headEnd/>
            <a:tailEnd/>
          </a:ln>
        </p:spPr>
      </p:pic>
    </p:spTree>
    <p:extLst>
      <p:ext uri="{BB962C8B-B14F-4D97-AF65-F5344CB8AC3E}">
        <p14:creationId xmlns:p14="http://schemas.microsoft.com/office/powerpoint/2010/main" val="18655230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8766463" y="10390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227613" y="1856509"/>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Oval 5"/>
          <p:cNvSpPr/>
          <p:nvPr/>
        </p:nvSpPr>
        <p:spPr>
          <a:xfrm>
            <a:off x="7689268" y="1856508"/>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Oval 6"/>
          <p:cNvSpPr/>
          <p:nvPr/>
        </p:nvSpPr>
        <p:spPr>
          <a:xfrm>
            <a:off x="9206340" y="1856509"/>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Oval 7"/>
          <p:cNvSpPr/>
          <p:nvPr/>
        </p:nvSpPr>
        <p:spPr>
          <a:xfrm>
            <a:off x="4617022" y="1856507"/>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Oval 8"/>
          <p:cNvSpPr/>
          <p:nvPr/>
        </p:nvSpPr>
        <p:spPr>
          <a:xfrm>
            <a:off x="5396340" y="3349336"/>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Oval 9"/>
          <p:cNvSpPr/>
          <p:nvPr/>
        </p:nvSpPr>
        <p:spPr>
          <a:xfrm>
            <a:off x="6868385" y="3318164"/>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Oval 10"/>
          <p:cNvSpPr/>
          <p:nvPr/>
        </p:nvSpPr>
        <p:spPr>
          <a:xfrm>
            <a:off x="8482441" y="3297381"/>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Oval 11"/>
          <p:cNvSpPr/>
          <p:nvPr/>
        </p:nvSpPr>
        <p:spPr>
          <a:xfrm>
            <a:off x="5361708" y="4703618"/>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Oval 12"/>
          <p:cNvSpPr/>
          <p:nvPr/>
        </p:nvSpPr>
        <p:spPr>
          <a:xfrm>
            <a:off x="6705598" y="4703617"/>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Oval 13"/>
          <p:cNvSpPr/>
          <p:nvPr/>
        </p:nvSpPr>
        <p:spPr>
          <a:xfrm>
            <a:off x="8208816" y="4662055"/>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Oval 14"/>
          <p:cNvSpPr/>
          <p:nvPr/>
        </p:nvSpPr>
        <p:spPr>
          <a:xfrm>
            <a:off x="4227366" y="4703616"/>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Oval 15"/>
          <p:cNvSpPr/>
          <p:nvPr/>
        </p:nvSpPr>
        <p:spPr>
          <a:xfrm>
            <a:off x="9992590" y="4703618"/>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Oval 26"/>
          <p:cNvSpPr/>
          <p:nvPr/>
        </p:nvSpPr>
        <p:spPr>
          <a:xfrm>
            <a:off x="6705598" y="72939"/>
            <a:ext cx="914400"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316676" y="969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236105" y="6057899"/>
            <a:ext cx="1561514" cy="443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Yes</a:t>
            </a:r>
            <a:endParaRPr lang="en-GB" sz="3200" dirty="0"/>
          </a:p>
        </p:txBody>
      </p:sp>
      <p:sp>
        <p:nvSpPr>
          <p:cNvPr id="26" name="Rectangle 25"/>
          <p:cNvSpPr/>
          <p:nvPr/>
        </p:nvSpPr>
        <p:spPr>
          <a:xfrm>
            <a:off x="7428059" y="6057899"/>
            <a:ext cx="1561514" cy="4431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No</a:t>
            </a:r>
            <a:endParaRPr lang="en-GB" sz="3200" dirty="0"/>
          </a:p>
        </p:txBody>
      </p:sp>
    </p:spTree>
    <p:extLst>
      <p:ext uri="{BB962C8B-B14F-4D97-AF65-F5344CB8AC3E}">
        <p14:creationId xmlns:p14="http://schemas.microsoft.com/office/powerpoint/2010/main" val="228047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4.16667E-7 -2.96296E-6 L -4.16667E-7 -2.96296E-6 C -0.00208 0.00301 -0.00378 0.00579 -0.00586 0.00903 C -0.00755 0.01135 -0.00937 0.01273 -0.01094 0.01598 C -0.0138 0.02107 -0.01797 0.03264 -0.02018 0.0382 C -0.02357 0.04769 -0.0207 0.04167 -0.02448 0.04861 C -0.02617 0.0544 -0.02578 0.05625 -0.02799 0.05973 C -0.02904 0.0625 -0.03151 0.06574 -0.03151 0.06598 C -0.03151 0.0676 -0.03151 0.06875 -0.03216 0.06968 C -0.03307 0.07199 -0.03555 0.07454 -0.03724 0.07593 C -0.03776 0.07685 -0.03841 0.07824 -0.03932 0.07963 C -0.03997 0.0801 -0.04062 0.08033 -0.04102 0.08079 C -0.04635 0.08542 -0.04167 0.08172 -0.0457 0.08403 C -0.0457 0.08565 -0.0457 0.08704 -0.04609 0.0875 C -0.04661 0.08773 -0.04766 0.0875 -0.04792 0.08797 C -0.04857 0.08912 -0.04922 0.09144 -0.04948 0.09283 C -0.05039 0.09468 -0.05104 0.09885 -0.05143 0.10116 C -0.05143 0.10394 -0.05143 0.10533 -0.05208 0.10718 C -0.05208 0.10949 -0.0526 0.11042 -0.05299 0.11135 C -0.05365 0.11343 -0.05391 0.1169 -0.05417 0.11829 C -0.05391 0.12176 -0.05417 0.12454 -0.05365 0.12801 C -0.05325 0.12894 -0.05208 0.1294 -0.05143 0.13056 C -0.05052 0.13241 -0.04922 0.13588 -0.04831 0.1382 C -0.04818 0.13982 -0.04857 0.14144 -0.04792 0.1426 C -0.04727 0.14445 -0.04596 0.14375 -0.04505 0.14422 C -0.0444 0.14468 -0.04388 0.14537 -0.04323 0.14607 L -0.03997 0.15533 C -0.03945 0.15648 -0.03932 0.15764 -0.0388 0.15787 L -0.03724 0.15973 C -0.03659 0.15903 -0.03555 0.15903 -0.03529 0.15787 C -0.03463 0.15255 -0.03503 0.14699 -0.03503 0.14167 C -0.03463 0.14051 -0.03463 0.13982 -0.03437 0.13935 C -0.03372 0.13843 -0.03307 0.13866 -0.03242 0.1382 C -0.03216 0.13658 -0.03151 0.13565 -0.03151 0.13449 C -0.03086 0.12848 -0.0362 0.1331 -0.03724 0.1331 C -0.0375 0.13403 -0.03789 0.13449 -0.03815 0.13565 C -0.03841 0.13658 -0.03841 0.13843 -0.0388 0.13935 C -0.03932 0.14005 -0.03997 0.14028 -0.04036 0.14051 C -0.04375 0.14838 -0.04062 0.14167 -0.04388 0.14676 C -0.0444 0.14769 -0.04479 0.15 -0.0457 0.15047 C -0.04857 0.15162 -0.05169 0.15139 -0.05456 0.15209 C -0.05482 0.15648 -0.05547 0.15973 -0.05521 0.16389 C -0.05521 0.16482 -0.05391 0.16412 -0.05365 0.16482 C -0.05039 0.17014 -0.05586 0.16621 -0.05143 0.16945 C -0.05078 0.17014 -0.05013 0.17153 -0.04948 0.17361 C -0.04922 0.17431 -0.04922 0.17547 -0.04922 0.17593 C -0.04857 0.17709 -0.04818 0.17871 -0.04792 0.17963 C -0.04766 0.18102 -0.047 0.18241 -0.04727 0.18473 C -0.04766 0.18565 -0.04792 0.18195 -0.04831 0.18125 C -0.04883 0.18056 -0.04948 0.1801 -0.05013 0.17963 C -0.05078 0.17917 -0.05234 0.17732 -0.05208 0.17871 C -0.05039 0.18033 -0.04727 0.1831 -0.04727 0.18334 C -0.04661 0.18565 -0.04544 0.18704 -0.04505 0.18912 C -0.04479 0.19074 -0.04479 0.19167 -0.0444 0.1926 C -0.04414 0.19306 -0.04323 0.19329 -0.04284 0.19422 C -0.04219 0.19514 -0.04154 0.19676 -0.04102 0.19769 C -0.04036 0.20093 -0.04062 0.19931 -0.03997 0.20301 L -0.11289 0.30139 L -0.08997 0.38102 L -0.13581 0.55417 C -0.12773 0.62338 -0.10169 0.71482 -0.09362 0.78403 " pathEditMode="relative" rAng="0" ptsTypes="AAAAAAAAAAAAAAAAAAAAAAAAAAAAAAAAAAAAAAAAAAAAAAAAAAAAAAAAAAAAA">
                                      <p:cBhvr>
                                        <p:cTn id="12" dur="2000" fill="hold"/>
                                        <p:tgtEl>
                                          <p:spTgt spid="2"/>
                                        </p:tgtEl>
                                        <p:attrNameLst>
                                          <p:attrName>ppt_x</p:attrName>
                                          <p:attrName>ppt_y</p:attrName>
                                        </p:attrNameLst>
                                      </p:cBhvr>
                                      <p:rCtr x="-6797" y="39190"/>
                                    </p:animMotion>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1"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0" presetClass="path" presetSubtype="0" accel="50000" decel="50000" fill="hold" grpId="0" nodeType="afterEffect">
                                  <p:stCondLst>
                                    <p:cond delay="0"/>
                                  </p:stCondLst>
                                  <p:childTnLst>
                                    <p:animMotion origin="layout" path="M 2.29167E-6 2.96296E-6 L 0.02109 0.07592 L -0.00052 0.04259 L -0.04024 0.08819 L -0.01185 0.0868 L -0.0181 0.26643 L -0.00287 0.18518 L 0.01419 0.29352 L 0.06315 0.23912 L 0.06771 0.31666 L 0.04271 0.28472 L 0.0444 0.53426 L 0.02213 0.50208 L 0.01419 0.54027 L 0.05794 0.48634 L 0.02213 0.79953 L 0.02213 0.8 " pathEditMode="relative" rAng="0" ptsTypes="AAAAAAAAAAAAAAAAA">
                                      <p:cBhvr>
                                        <p:cTn id="21" dur="2000" fill="hold"/>
                                        <p:tgtEl>
                                          <p:spTgt spid="25"/>
                                        </p:tgtEl>
                                        <p:attrNameLst>
                                          <p:attrName>ppt_x</p:attrName>
                                          <p:attrName>ppt_y</p:attrName>
                                        </p:attrNameLst>
                                      </p:cBhvr>
                                      <p:rCtr x="1367" y="40000"/>
                                    </p:animMotion>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1"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0" presetClass="path" presetSubtype="0" accel="50000" decel="50000" fill="hold" grpId="0" nodeType="afterEffect">
                                  <p:stCondLst>
                                    <p:cond delay="0"/>
                                  </p:stCondLst>
                                  <p:childTnLst>
                                    <p:animMotion origin="layout" path="M 0 -4.81481E-6 L 0 0.00024 C -0.00208 0.00232 -0.00378 0.00579 -0.00586 0.00788 C -0.00755 0.01135 -0.00937 0.01204 -0.01094 0.01598 C -0.0138 0.02107 -0.01797 0.03149 -0.02018 0.03704 C -0.02357 0.04653 -0.0207 0.04121 -0.02448 0.04746 C -0.02617 0.0544 -0.02578 0.05579 -0.02799 0.05973 L -0.03151 0.06575 L -0.03216 0.06968 C -0.03307 0.07084 -0.03555 0.07454 -0.03724 0.07547 C -0.03776 0.0757 -0.03841 0.07825 -0.03932 0.07963 C -0.03997 0.0801 -0.04062 0.08033 -0.04102 0.08033 C -0.04635 0.08519 -0.04167 0.08056 -0.0457 0.08403 C -0.0457 0.08519 -0.0457 0.08588 -0.04622 0.08635 C -0.04661 0.08774 -0.04766 0.08635 -0.04792 0.08797 C -0.04857 0.08913 -0.04922 0.09028 -0.04948 0.09283 C -0.05039 0.09468 -0.05104 0.09885 -0.05143 0.1 C -0.05143 0.10394 -0.05143 0.10463 -0.05208 0.10718 C -0.05208 0.1095 -0.0526 0.1095 -0.05299 0.11019 C -0.05365 0.11343 -0.05391 0.1169 -0.05417 0.11829 C -0.05391 0.12176 -0.05417 0.12408 -0.05365 0.12801 C -0.05326 0.12894 -0.05208 0.12894 -0.05143 0.1294 C -0.05065 0.13241 -0.04922 0.13473 -0.04844 0.1382 C -0.04818 0.13866 -0.04857 0.14144 -0.04792 0.1426 C -0.04727 0.14352 -0.04596 0.14352 -0.04505 0.14352 C -0.0444 0.14352 -0.04388 0.14422 -0.04323 0.14491 L -0.03997 0.15417 C -0.03945 0.15649 -0.03932 0.15764 -0.0388 0.15788 C -0.03841 0.15811 -0.03776 0.15811 -0.03724 0.15857 C -0.03659 0.15811 -0.03151 0.16135 -0.03125 0.16088 C -0.0306 0.15533 -0.03503 0.147 -0.03503 0.14167 C -0.03464 0.13936 -0.03464 0.13866 -0.03437 0.13866 C -0.03372 0.13843 -0.03307 0.13866 -0.03242 0.1382 C -0.03216 0.13658 -0.03151 0.1345 -0.03151 0.1338 C -0.03086 0.12848 -0.0362 0.13311 -0.03724 0.13311 C -0.0375 0.1338 -0.03802 0.1338 -0.03815 0.1345 C -0.03841 0.13658 -0.03841 0.13843 -0.0388 0.13866 C -0.03932 0.13889 -0.0125 0.13102 -0.01289 0.13172 C -0.01628 0.13959 -0.04062 0.14167 -0.04388 0.14676 C -0.0444 0.14769 -0.04479 0.14885 -0.0457 0.14931 C -0.04857 0.15163 -0.05169 0.15139 -0.05456 0.15209 C -0.05482 0.15649 -0.05547 0.15857 -0.05521 0.16297 C -0.05521 0.16366 -0.05391 0.16297 -0.05365 0.16366 C -0.05039 0.16899 -0.05586 0.16621 -0.05143 0.16829 C -0.05078 0.16899 -0.05013 0.17153 -0.04948 0.17269 C -0.04922 0.17315 -0.04922 0.17547 -0.04922 0.17593 C -0.04857 0.17709 -0.04818 0.17755 -0.04792 0.17848 C -0.04766 0.18102 -0.04701 0.18241 -0.04727 0.18357 C -0.04766 0.18565 -0.04792 0.18195 -0.04844 0.18125 C -0.04883 0.18056 -0.04948 0.17894 -0.05013 0.17848 C -0.05078 0.17801 -0.05234 0.17732 -0.05208 0.17755 L -0.04727 0.18241 C -0.04661 0.18565 -0.04544 0.18704 -0.04505 0.18797 C -0.04479 0.19075 -0.04479 0.19167 -0.0444 0.19213 C -0.04414 0.19213 -0.04323 0.19213 -0.04284 0.19306 C -0.04219 0.19514 -0.00755 0.19167 -0.00716 0.19213 C -0.00651 0.19584 -0.00208 0.26482 -0.00143 0.26852 L -0.11302 0.30024 L -0.08997 0.38102 C -0.10534 0.43843 -0.09583 0.50487 -0.11107 0.56227 C -0.10312 0.63241 -0.10182 0.71366 -0.09375 0.78403 " pathEditMode="relative" rAng="0" ptsTypes="AAAAAAAAAAAAAAAAAAAAAAAAAAAAAAAAAAAAAAAAAAAAAAAAAAAAAAAAAAAAA">
                                      <p:cBhvr>
                                        <p:cTn id="30" dur="2000" fill="hold"/>
                                        <p:tgtEl>
                                          <p:spTgt spid="27"/>
                                        </p:tgtEl>
                                        <p:attrNameLst>
                                          <p:attrName>ppt_x</p:attrName>
                                          <p:attrName>ppt_y</p:attrName>
                                        </p:attrNameLst>
                                      </p:cBhvr>
                                      <p:rCtr x="-5651" y="391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7" grpId="0" animBg="1"/>
      <p:bldP spid="27" grpId="1" animBg="1"/>
      <p:bldP spid="25" grpId="0" animBg="1"/>
      <p:bldP spid="2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val 1"/>
          <p:cNvSpPr/>
          <p:nvPr/>
        </p:nvSpPr>
        <p:spPr>
          <a:xfrm>
            <a:off x="8734061" y="103909"/>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p:cNvSpPr/>
          <p:nvPr/>
        </p:nvSpPr>
        <p:spPr>
          <a:xfrm>
            <a:off x="6246156" y="1859651"/>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Oval 5"/>
          <p:cNvSpPr/>
          <p:nvPr/>
        </p:nvSpPr>
        <p:spPr>
          <a:xfrm>
            <a:off x="6760797" y="1856509"/>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Oval 6"/>
          <p:cNvSpPr/>
          <p:nvPr/>
        </p:nvSpPr>
        <p:spPr>
          <a:xfrm>
            <a:off x="9191261" y="1856509"/>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Oval 7"/>
          <p:cNvSpPr/>
          <p:nvPr/>
        </p:nvSpPr>
        <p:spPr>
          <a:xfrm>
            <a:off x="4617022" y="1856507"/>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9" name="Oval 8"/>
          <p:cNvSpPr/>
          <p:nvPr/>
        </p:nvSpPr>
        <p:spPr>
          <a:xfrm>
            <a:off x="4158382" y="3349336"/>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0" name="Oval 9"/>
          <p:cNvSpPr/>
          <p:nvPr/>
        </p:nvSpPr>
        <p:spPr>
          <a:xfrm>
            <a:off x="4793395" y="3360368"/>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Oval 10"/>
          <p:cNvSpPr/>
          <p:nvPr/>
        </p:nvSpPr>
        <p:spPr>
          <a:xfrm>
            <a:off x="8482441" y="3297381"/>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Oval 11"/>
          <p:cNvSpPr/>
          <p:nvPr/>
        </p:nvSpPr>
        <p:spPr>
          <a:xfrm>
            <a:off x="4742729" y="4724720"/>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Oval 12"/>
          <p:cNvSpPr/>
          <p:nvPr/>
        </p:nvSpPr>
        <p:spPr>
          <a:xfrm>
            <a:off x="6719666" y="4703617"/>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Oval 13"/>
          <p:cNvSpPr/>
          <p:nvPr/>
        </p:nvSpPr>
        <p:spPr>
          <a:xfrm>
            <a:off x="8469070" y="4662055"/>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Oval 14"/>
          <p:cNvSpPr/>
          <p:nvPr/>
        </p:nvSpPr>
        <p:spPr>
          <a:xfrm>
            <a:off x="4227366" y="4703616"/>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Oval 15"/>
          <p:cNvSpPr/>
          <p:nvPr/>
        </p:nvSpPr>
        <p:spPr>
          <a:xfrm>
            <a:off x="9992590" y="4703618"/>
            <a:ext cx="242455" cy="24245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Oval 26"/>
          <p:cNvSpPr/>
          <p:nvPr/>
        </p:nvSpPr>
        <p:spPr>
          <a:xfrm>
            <a:off x="6705598" y="72939"/>
            <a:ext cx="914400" cy="9144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316676" y="96982"/>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5236105" y="6057899"/>
            <a:ext cx="1561514" cy="443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Yes</a:t>
            </a:r>
            <a:endParaRPr lang="en-GB" sz="3200" dirty="0"/>
          </a:p>
        </p:txBody>
      </p:sp>
      <p:sp>
        <p:nvSpPr>
          <p:cNvPr id="26" name="Rectangle 25"/>
          <p:cNvSpPr/>
          <p:nvPr/>
        </p:nvSpPr>
        <p:spPr>
          <a:xfrm>
            <a:off x="7428059" y="6057899"/>
            <a:ext cx="1561514" cy="44313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No</a:t>
            </a:r>
            <a:endParaRPr lang="en-GB" sz="3200" dirty="0"/>
          </a:p>
        </p:txBody>
      </p:sp>
    </p:spTree>
    <p:extLst>
      <p:ext uri="{BB962C8B-B14F-4D97-AF65-F5344CB8AC3E}">
        <p14:creationId xmlns:p14="http://schemas.microsoft.com/office/powerpoint/2010/main" val="280967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0" presetClass="path" presetSubtype="0" accel="50000" decel="50000" fill="hold" grpId="1" nodeType="withEffect">
                                  <p:stCondLst>
                                    <p:cond delay="0"/>
                                  </p:stCondLst>
                                  <p:childTnLst>
                                    <p:animMotion origin="layout" path="M 3.75E-6 -2.96296E-6 C -0.00339 0.02685 -0.00703 0.05556 -0.01029 0.0831 L -0.02487 0.06065 L -0.05651 0.29236 L -0.07149 0.26875 L -0.18711 0.5338 C -0.1944 0.52385 -0.20065 0.50533 -0.2073 0.49514 C -0.22227 0.5794 -0.24727 0.71412 -0.26172 0.79861 " pathEditMode="relative" rAng="0" ptsTypes="AAAAAAAA">
                                      <p:cBhvr>
                                        <p:cTn id="10" dur="2000" fill="hold"/>
                                        <p:tgtEl>
                                          <p:spTgt spid="2"/>
                                        </p:tgtEl>
                                        <p:attrNameLst>
                                          <p:attrName>ppt_x</p:attrName>
                                          <p:attrName>ppt_y</p:attrName>
                                        </p:attrNameLst>
                                      </p:cBhvr>
                                      <p:rCtr x="-13086" y="399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par>
                                <p:cTn id="17" presetID="0" presetClass="path" presetSubtype="0" accel="50000" decel="50000" fill="hold" grpId="1" nodeType="withEffect">
                                  <p:stCondLst>
                                    <p:cond delay="0"/>
                                  </p:stCondLst>
                                  <p:childTnLst>
                                    <p:animMotion origin="layout" path="M 0 0 L 0.00222 0.11713 L 0.02318 0.10254 L 0.08021 0.7574 " pathEditMode="relative" ptsTypes="AAAA">
                                      <p:cBhvr>
                                        <p:cTn id="18" dur="2000" fill="hold"/>
                                        <p:tgtEl>
                                          <p:spTgt spid="27"/>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1+#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grpId="1" nodeType="withEffect">
                                  <p:stCondLst>
                                    <p:cond delay="0"/>
                                  </p:stCondLst>
                                  <p:childTnLst>
                                    <p:animMotion origin="layout" path="M 2.29167E-6 2.96296E-6 L 0.01028 0.77916 " pathEditMode="relative" rAng="0" ptsTypes="AA">
                                      <p:cBhvr>
                                        <p:cTn id="26" dur="2000" fill="hold"/>
                                        <p:tgtEl>
                                          <p:spTgt spid="25"/>
                                        </p:tgtEl>
                                        <p:attrNameLst>
                                          <p:attrName>ppt_x</p:attrName>
                                          <p:attrName>ppt_y</p:attrName>
                                        </p:attrNameLst>
                                      </p:cBhvr>
                                      <p:rCtr x="508" y="38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7" grpId="0" animBg="1"/>
      <p:bldP spid="27" grpId="1" animBg="1"/>
      <p:bldP spid="25" grpId="0" animBg="1"/>
      <p:bldP spid="2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25842</TotalTime>
  <Words>365</Words>
  <Application>Microsoft Office PowerPoint</Application>
  <PresentationFormat>Widescreen</PresentationFormat>
  <Paragraphs>63</Paragraphs>
  <Slides>20</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Cambria</vt:lpstr>
      <vt:lpstr>Gotham HTF</vt:lpstr>
      <vt:lpstr>Gotham HTF Book</vt:lpstr>
      <vt:lpstr>Times New Roman</vt:lpstr>
      <vt:lpstr>Office Theme</vt:lpstr>
      <vt:lpstr>Data Efficiency and Machine Learning</vt:lpstr>
      <vt:lpstr>GLOBAL INFORMATION STORAGE CAPACITY IN OPTIMALLY COMPRESSED BYTES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Neil Lawrence</cp:lastModifiedBy>
  <cp:revision>354</cp:revision>
  <cp:lastPrinted>2016-03-18T18:16:46Z</cp:lastPrinted>
  <dcterms:created xsi:type="dcterms:W3CDTF">2016-02-11T17:51:05Z</dcterms:created>
  <dcterms:modified xsi:type="dcterms:W3CDTF">2016-05-23T06:14:26Z</dcterms:modified>
</cp:coreProperties>
</file>