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4" autoAdjust="0"/>
    <p:restoredTop sz="94660"/>
  </p:normalViewPr>
  <p:slideViewPr>
    <p:cSldViewPr snapToGrid="0">
      <p:cViewPr varScale="1">
        <p:scale>
          <a:sx n="56" d="100"/>
          <a:sy n="56" d="100"/>
        </p:scale>
        <p:origin x="-105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D4239-199F-415E-A455-F5CC1F5AA46D}" type="datetimeFigureOut">
              <a:rPr lang="en-GB" smtClean="0"/>
              <a:t>30/10/18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34A9B-269E-48E0-AFC0-22751D73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1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CB5D8-B304-DC4F-946F-87FB841461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16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/>
              <a:t>Internal structure of the machine like layers of pins </a:t>
            </a:r>
          </a:p>
          <a:p>
            <a:endParaRPr lang="en-GB" sz="1100" dirty="0"/>
          </a:p>
          <a:p>
            <a:r>
              <a:rPr lang="en-GB" sz="1100" dirty="0"/>
              <a:t>Initial state of machine.</a:t>
            </a:r>
          </a:p>
          <a:p>
            <a:endParaRPr lang="en-GB" sz="1100" dirty="0"/>
          </a:p>
          <a:p>
            <a:r>
              <a:rPr lang="en-GB" sz="1100" dirty="0"/>
              <a:t>Moving pins around to fix </a:t>
            </a:r>
            <a:endParaRPr lang="en-US" sz="1100" dirty="0"/>
          </a:p>
          <a:p>
            <a:endParaRPr lang="en-GB" sz="11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CA12-4318-44B4-98BB-556A71094F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8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sources: https://en.wikipedia.org/wiki/Jean-Dominique_Bauby#/media/File:Jean-Dominique_Bauby.jpg,</a:t>
            </a:r>
            <a:r>
              <a:rPr lang="en-GB" baseline="0" dirty="0" smtClean="0"/>
              <a:t> self, http://res.publicdomainfiles.com/pdf_view/108/13955796621856.png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CB5D8-B304-DC4F-946F-87FB841461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4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sources: https://upload.wikimedia.org/wikipedia/commons/1/17/Lotus_49-2.JPG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https://upload.wikimedia.org/wikipedia/commons/f/fe/Marcel_Renault_1903.jpg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https://upload.wikimedia.org/wikipedia/en/b/b9/Caleb_McDuff_WIX_Silence_Racing_livery.jpg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CB5D8-B304-DC4F-946F-87FB841461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50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Image source: https://www.flaticon.com/free-icon/brain-inside-human-head_30609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CB5D8-B304-DC4F-946F-87FB841461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96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Slide image source: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https://upload.wikimedia.org/wikipedia/commons/5/54/Classic_baby_shoes.jpg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CB5D8-B304-DC4F-946F-87FB841461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2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source: https://www.flaticon.com/free-icon/brain-inside-human-head_30609, http://res.publicdomainfiles.com/pdf_view/108/13955796621856.png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CB5D8-B304-DC4F-946F-87FB841461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3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credits: Neil took the photo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https://upload.wikimedia.org/wikipedia/commons/thumb/f/f2/SteamEngine_Boulton%26Watt_1784.png/671px-SteamEngine_Boulton%26Watt_1784.png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CB5D8-B304-DC4F-946F-87FB841461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CB5D8-B304-DC4F-946F-87FB841461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25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/>
              <a:t>Modern Inference Engine</a:t>
            </a:r>
          </a:p>
          <a:p>
            <a:endParaRPr lang="en-GB" sz="1100" dirty="0"/>
          </a:p>
          <a:p>
            <a:r>
              <a:rPr lang="en-GB" sz="1100" dirty="0"/>
              <a:t>120 million parameters, 1 billion images, near human performance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CA12-4318-44B4-98BB-556A71094F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0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7124-8D76-4772-8967-FAE899521A53}" type="datetimeFigureOut">
              <a:rPr lang="en-GB" smtClean="0"/>
              <a:t>30/10/18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A5B0-BE93-415E-8BEE-D198E570F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20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7124-8D76-4772-8967-FAE899521A53}" type="datetimeFigureOut">
              <a:rPr lang="en-GB" smtClean="0"/>
              <a:t>30/10/18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A5B0-BE93-415E-8BEE-D198E570F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23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7124-8D76-4772-8967-FAE899521A53}" type="datetimeFigureOut">
              <a:rPr lang="en-GB" smtClean="0"/>
              <a:t>30/10/18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A5B0-BE93-415E-8BEE-D198E570F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29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f 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7802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Amazon Ember Medium" panose="020B06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 dirty="0"/>
              <a:t>Title Of Talk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3303588"/>
            <a:ext cx="8801100" cy="1179512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402522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0" y="565150"/>
            <a:ext cx="11417300" cy="572770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8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“If you have a quote to share, it can be displayed here, like this.”</a:t>
            </a:r>
          </a:p>
        </p:txBody>
      </p:sp>
    </p:spTree>
    <p:extLst>
      <p:ext uri="{BB962C8B-B14F-4D97-AF65-F5344CB8AC3E}">
        <p14:creationId xmlns:p14="http://schemas.microsoft.com/office/powerpoint/2010/main" val="52998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1315243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Amazon Ember Medium" panose="020B06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3046412"/>
            <a:ext cx="6489700" cy="35829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Content		Name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Content		Name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Content		Name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Content		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026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xmlns="" id="{3691A9AC-7573-E445-8A26-9FE898E6F3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5544800" h="10058400">
                <a:moveTo>
                  <a:pt x="0" y="10058400"/>
                </a:moveTo>
                <a:lnTo>
                  <a:pt x="15544800" y="10058400"/>
                </a:lnTo>
                <a:lnTo>
                  <a:pt x="1554480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>
              <a:solidFill>
                <a:srgbClr val="FFCC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1315243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mazon Ember Medium" panose="020B06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4265613"/>
            <a:ext cx="6489700" cy="1549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2640806"/>
            <a:ext cx="4987925" cy="96678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Subtext</a:t>
            </a:r>
          </a:p>
        </p:txBody>
      </p:sp>
    </p:spTree>
    <p:extLst>
      <p:ext uri="{BB962C8B-B14F-4D97-AF65-F5344CB8AC3E}">
        <p14:creationId xmlns:p14="http://schemas.microsoft.com/office/powerpoint/2010/main" val="48017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7124-8D76-4772-8967-FAE899521A53}" type="datetimeFigureOut">
              <a:rPr lang="en-GB" smtClean="0"/>
              <a:t>30/10/18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A5B0-BE93-415E-8BEE-D198E570F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25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7124-8D76-4772-8967-FAE899521A53}" type="datetimeFigureOut">
              <a:rPr lang="en-GB" smtClean="0"/>
              <a:t>30/10/18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A5B0-BE93-415E-8BEE-D198E570F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68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7124-8D76-4772-8967-FAE899521A53}" type="datetimeFigureOut">
              <a:rPr lang="en-GB" smtClean="0"/>
              <a:t>30/10/18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A5B0-BE93-415E-8BEE-D198E570F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7124-8D76-4772-8967-FAE899521A53}" type="datetimeFigureOut">
              <a:rPr lang="en-GB" smtClean="0"/>
              <a:t>30/10/18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A5B0-BE93-415E-8BEE-D198E570F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4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7124-8D76-4772-8967-FAE899521A53}" type="datetimeFigureOut">
              <a:rPr lang="en-GB" smtClean="0"/>
              <a:t>30/10/18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A5B0-BE93-415E-8BEE-D198E570F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32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7124-8D76-4772-8967-FAE899521A53}" type="datetimeFigureOut">
              <a:rPr lang="en-GB" smtClean="0"/>
              <a:t>30/10/18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A5B0-BE93-415E-8BEE-D198E570F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7124-8D76-4772-8967-FAE899521A53}" type="datetimeFigureOut">
              <a:rPr lang="en-GB" smtClean="0"/>
              <a:t>30/10/18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A5B0-BE93-415E-8BEE-D198E570F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87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7124-8D76-4772-8967-FAE899521A53}" type="datetimeFigureOut">
              <a:rPr lang="en-GB" smtClean="0"/>
              <a:t>30/10/18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A5B0-BE93-415E-8BEE-D198E570F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69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37124-8D76-4772-8967-FAE899521A53}" type="datetimeFigureOut">
              <a:rPr lang="en-GB" smtClean="0"/>
              <a:t>30/10/18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A5B0-BE93-415E-8BEE-D198E570F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8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nverseprobability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Mind and Machine Intelligence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accent1"/>
                </a:solidFill>
              </a:rPr>
              <a:t>Neil D. Lawrence</a:t>
            </a:r>
            <a:endParaRPr lang="en-GB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4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945079" y="313604"/>
            <a:ext cx="4407502" cy="5979246"/>
            <a:chOff x="3359151" y="313604"/>
            <a:chExt cx="4407502" cy="5979246"/>
          </a:xfrm>
        </p:grpSpPr>
        <p:sp>
          <p:nvSpPr>
            <p:cNvPr id="6" name="Freeform 170"/>
            <p:cNvSpPr>
              <a:spLocks noEditPoints="1"/>
            </p:cNvSpPr>
            <p:nvPr/>
          </p:nvSpPr>
          <p:spPr bwMode="auto">
            <a:xfrm>
              <a:off x="3359151" y="313604"/>
              <a:ext cx="1790366" cy="2197829"/>
            </a:xfrm>
            <a:custGeom>
              <a:avLst/>
              <a:gdLst>
                <a:gd name="T0" fmla="*/ 394 w 2746"/>
                <a:gd name="T1" fmla="*/ 413 h 3379"/>
                <a:gd name="T2" fmla="*/ 1451 w 2746"/>
                <a:gd name="T3" fmla="*/ 2 h 3379"/>
                <a:gd name="T4" fmla="*/ 2347 w 2746"/>
                <a:gd name="T5" fmla="*/ 360 h 3379"/>
                <a:gd name="T6" fmla="*/ 2612 w 2746"/>
                <a:gd name="T7" fmla="*/ 1153 h 3379"/>
                <a:gd name="T8" fmla="*/ 2570 w 2746"/>
                <a:gd name="T9" fmla="*/ 1488 h 3379"/>
                <a:gd name="T10" fmla="*/ 2740 w 2746"/>
                <a:gd name="T11" fmla="*/ 1851 h 3379"/>
                <a:gd name="T12" fmla="*/ 2597 w 2746"/>
                <a:gd name="T13" fmla="*/ 1949 h 3379"/>
                <a:gd name="T14" fmla="*/ 2571 w 2746"/>
                <a:gd name="T15" fmla="*/ 2034 h 3379"/>
                <a:gd name="T16" fmla="*/ 2573 w 2746"/>
                <a:gd name="T17" fmla="*/ 2151 h 3379"/>
                <a:gd name="T18" fmla="*/ 2504 w 2746"/>
                <a:gd name="T19" fmla="*/ 2208 h 3379"/>
                <a:gd name="T20" fmla="*/ 2510 w 2746"/>
                <a:gd name="T21" fmla="*/ 2243 h 3379"/>
                <a:gd name="T22" fmla="*/ 2486 w 2746"/>
                <a:gd name="T23" fmla="*/ 2362 h 3379"/>
                <a:gd name="T24" fmla="*/ 2451 w 2746"/>
                <a:gd name="T25" fmla="*/ 2505 h 3379"/>
                <a:gd name="T26" fmla="*/ 2420 w 2746"/>
                <a:gd name="T27" fmla="*/ 2688 h 3379"/>
                <a:gd name="T28" fmla="*/ 2089 w 2746"/>
                <a:gd name="T29" fmla="*/ 2734 h 3379"/>
                <a:gd name="T30" fmla="*/ 1723 w 2746"/>
                <a:gd name="T31" fmla="*/ 2806 h 3379"/>
                <a:gd name="T32" fmla="*/ 1461 w 2746"/>
                <a:gd name="T33" fmla="*/ 3379 h 3379"/>
                <a:gd name="T34" fmla="*/ 537 w 2746"/>
                <a:gd name="T35" fmla="*/ 2523 h 3379"/>
                <a:gd name="T36" fmla="*/ 409 w 2746"/>
                <a:gd name="T37" fmla="*/ 1883 h 3379"/>
                <a:gd name="T38" fmla="*/ 84 w 2746"/>
                <a:gd name="T39" fmla="*/ 1238 h 3379"/>
                <a:gd name="T40" fmla="*/ 394 w 2746"/>
                <a:gd name="T41" fmla="*/ 413 h 3379"/>
                <a:gd name="T42" fmla="*/ 806 w 2746"/>
                <a:gd name="T43" fmla="*/ 1794 h 3379"/>
                <a:gd name="T44" fmla="*/ 1132 w 2746"/>
                <a:gd name="T45" fmla="*/ 1547 h 3379"/>
                <a:gd name="T46" fmla="*/ 1176 w 2746"/>
                <a:gd name="T47" fmla="*/ 1550 h 3379"/>
                <a:gd name="T48" fmla="*/ 1480 w 2746"/>
                <a:gd name="T49" fmla="*/ 1217 h 3379"/>
                <a:gd name="T50" fmla="*/ 2220 w 2746"/>
                <a:gd name="T51" fmla="*/ 1017 h 3379"/>
                <a:gd name="T52" fmla="*/ 2331 w 2746"/>
                <a:gd name="T53" fmla="*/ 832 h 3379"/>
                <a:gd name="T54" fmla="*/ 2218 w 2746"/>
                <a:gd name="T55" fmla="*/ 482 h 3379"/>
                <a:gd name="T56" fmla="*/ 1462 w 2746"/>
                <a:gd name="T57" fmla="*/ 179 h 3379"/>
                <a:gd name="T58" fmla="*/ 526 w 2746"/>
                <a:gd name="T59" fmla="*/ 532 h 3379"/>
                <a:gd name="T60" fmla="*/ 254 w 2746"/>
                <a:gd name="T61" fmla="*/ 1162 h 3379"/>
                <a:gd name="T62" fmla="*/ 251 w 2746"/>
                <a:gd name="T63" fmla="*/ 1195 h 3379"/>
                <a:gd name="T64" fmla="*/ 806 w 2746"/>
                <a:gd name="T65" fmla="*/ 1794 h 3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6" h="3379">
                  <a:moveTo>
                    <a:pt x="394" y="413"/>
                  </a:moveTo>
                  <a:cubicBezTo>
                    <a:pt x="583" y="202"/>
                    <a:pt x="833" y="6"/>
                    <a:pt x="1451" y="2"/>
                  </a:cubicBezTo>
                  <a:cubicBezTo>
                    <a:pt x="1692" y="0"/>
                    <a:pt x="2061" y="57"/>
                    <a:pt x="2347" y="360"/>
                  </a:cubicBezTo>
                  <a:cubicBezTo>
                    <a:pt x="2521" y="543"/>
                    <a:pt x="2649" y="774"/>
                    <a:pt x="2612" y="1153"/>
                  </a:cubicBezTo>
                  <a:cubicBezTo>
                    <a:pt x="2604" y="1235"/>
                    <a:pt x="2487" y="1330"/>
                    <a:pt x="2570" y="1488"/>
                  </a:cubicBezTo>
                  <a:cubicBezTo>
                    <a:pt x="2570" y="1488"/>
                    <a:pt x="2746" y="1799"/>
                    <a:pt x="2740" y="1851"/>
                  </a:cubicBezTo>
                  <a:cubicBezTo>
                    <a:pt x="2740" y="1851"/>
                    <a:pt x="2743" y="1946"/>
                    <a:pt x="2597" y="1949"/>
                  </a:cubicBezTo>
                  <a:cubicBezTo>
                    <a:pt x="2597" y="1949"/>
                    <a:pt x="2560" y="1953"/>
                    <a:pt x="2571" y="2034"/>
                  </a:cubicBezTo>
                  <a:lnTo>
                    <a:pt x="2573" y="2151"/>
                  </a:lnTo>
                  <a:cubicBezTo>
                    <a:pt x="2573" y="2151"/>
                    <a:pt x="2568" y="2187"/>
                    <a:pt x="2504" y="2208"/>
                  </a:cubicBezTo>
                  <a:cubicBezTo>
                    <a:pt x="2504" y="2208"/>
                    <a:pt x="2492" y="2220"/>
                    <a:pt x="2510" y="2243"/>
                  </a:cubicBezTo>
                  <a:cubicBezTo>
                    <a:pt x="2510" y="2243"/>
                    <a:pt x="2544" y="2281"/>
                    <a:pt x="2486" y="2362"/>
                  </a:cubicBezTo>
                  <a:cubicBezTo>
                    <a:pt x="2464" y="2392"/>
                    <a:pt x="2429" y="2429"/>
                    <a:pt x="2451" y="2505"/>
                  </a:cubicBezTo>
                  <a:cubicBezTo>
                    <a:pt x="2451" y="2505"/>
                    <a:pt x="2478" y="2653"/>
                    <a:pt x="2420" y="2688"/>
                  </a:cubicBezTo>
                  <a:cubicBezTo>
                    <a:pt x="2420" y="2688"/>
                    <a:pt x="2354" y="2766"/>
                    <a:pt x="2089" y="2734"/>
                  </a:cubicBezTo>
                  <a:cubicBezTo>
                    <a:pt x="1997" y="2722"/>
                    <a:pt x="1825" y="2678"/>
                    <a:pt x="1723" y="2806"/>
                  </a:cubicBezTo>
                  <a:cubicBezTo>
                    <a:pt x="1723" y="2806"/>
                    <a:pt x="1479" y="3269"/>
                    <a:pt x="1461" y="3379"/>
                  </a:cubicBezTo>
                  <a:cubicBezTo>
                    <a:pt x="1461" y="3379"/>
                    <a:pt x="1045" y="2638"/>
                    <a:pt x="537" y="2523"/>
                  </a:cubicBezTo>
                  <a:cubicBezTo>
                    <a:pt x="537" y="2523"/>
                    <a:pt x="660" y="2244"/>
                    <a:pt x="409" y="1883"/>
                  </a:cubicBezTo>
                  <a:cubicBezTo>
                    <a:pt x="409" y="1883"/>
                    <a:pt x="93" y="1467"/>
                    <a:pt x="84" y="1238"/>
                  </a:cubicBezTo>
                  <a:cubicBezTo>
                    <a:pt x="84" y="1238"/>
                    <a:pt x="0" y="852"/>
                    <a:pt x="394" y="413"/>
                  </a:cubicBezTo>
                  <a:close/>
                  <a:moveTo>
                    <a:pt x="806" y="1794"/>
                  </a:moveTo>
                  <a:cubicBezTo>
                    <a:pt x="1021" y="1802"/>
                    <a:pt x="1032" y="1658"/>
                    <a:pt x="1132" y="1547"/>
                  </a:cubicBezTo>
                  <a:cubicBezTo>
                    <a:pt x="1147" y="1548"/>
                    <a:pt x="1161" y="1550"/>
                    <a:pt x="1176" y="1550"/>
                  </a:cubicBezTo>
                  <a:cubicBezTo>
                    <a:pt x="1428" y="1557"/>
                    <a:pt x="1382" y="1290"/>
                    <a:pt x="1480" y="1217"/>
                  </a:cubicBezTo>
                  <a:cubicBezTo>
                    <a:pt x="1715" y="1042"/>
                    <a:pt x="2047" y="1194"/>
                    <a:pt x="2220" y="1017"/>
                  </a:cubicBezTo>
                  <a:cubicBezTo>
                    <a:pt x="2276" y="960"/>
                    <a:pt x="2323" y="906"/>
                    <a:pt x="2331" y="832"/>
                  </a:cubicBezTo>
                  <a:cubicBezTo>
                    <a:pt x="2348" y="653"/>
                    <a:pt x="2307" y="576"/>
                    <a:pt x="2218" y="482"/>
                  </a:cubicBezTo>
                  <a:cubicBezTo>
                    <a:pt x="1982" y="232"/>
                    <a:pt x="1677" y="179"/>
                    <a:pt x="1462" y="179"/>
                  </a:cubicBezTo>
                  <a:cubicBezTo>
                    <a:pt x="885" y="184"/>
                    <a:pt x="684" y="356"/>
                    <a:pt x="526" y="532"/>
                  </a:cubicBezTo>
                  <a:cubicBezTo>
                    <a:pt x="266" y="822"/>
                    <a:pt x="250" y="1072"/>
                    <a:pt x="254" y="1162"/>
                  </a:cubicBezTo>
                  <a:cubicBezTo>
                    <a:pt x="254" y="1173"/>
                    <a:pt x="251" y="1184"/>
                    <a:pt x="251" y="1195"/>
                  </a:cubicBezTo>
                  <a:cubicBezTo>
                    <a:pt x="251" y="1526"/>
                    <a:pt x="500" y="1784"/>
                    <a:pt x="806" y="1794"/>
                  </a:cubicBezTo>
                  <a:close/>
                </a:path>
              </a:pathLst>
            </a:custGeom>
            <a:solidFill>
              <a:srgbClr val="0F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670" y="3717537"/>
              <a:ext cx="2567983" cy="2575313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 rot="3184965">
              <a:off x="4745759" y="2767388"/>
              <a:ext cx="1990282" cy="190829"/>
              <a:chOff x="3471465" y="4367624"/>
              <a:chExt cx="1727205" cy="1072537"/>
            </a:xfrm>
          </p:grpSpPr>
          <p:sp>
            <p:nvSpPr>
              <p:cNvPr id="24" name="Right Arrow 23"/>
              <p:cNvSpPr/>
              <p:nvPr/>
            </p:nvSpPr>
            <p:spPr>
              <a:xfrm>
                <a:off x="3735630" y="4367624"/>
                <a:ext cx="1463040" cy="1072537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ight Arrow 24"/>
              <p:cNvSpPr/>
              <p:nvPr/>
            </p:nvSpPr>
            <p:spPr>
              <a:xfrm flipH="1">
                <a:off x="3471465" y="4367624"/>
                <a:ext cx="1463040" cy="1072537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617901" y="1909438"/>
            <a:ext cx="4166697" cy="4094874"/>
            <a:chOff x="1031973" y="1909438"/>
            <a:chExt cx="4166697" cy="4094874"/>
          </a:xfrm>
        </p:grpSpPr>
        <p:pic>
          <p:nvPicPr>
            <p:cNvPr id="7" name="Picture 2" descr="http://res.publicdomainfiles.com/pdf_view/108/1395579662185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973" y="3727838"/>
              <a:ext cx="2444913" cy="2276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3471465" y="4367624"/>
              <a:ext cx="1727205" cy="1072537"/>
              <a:chOff x="3471465" y="4367624"/>
              <a:chExt cx="1727205" cy="1072537"/>
            </a:xfrm>
          </p:grpSpPr>
          <p:sp>
            <p:nvSpPr>
              <p:cNvPr id="20" name="Right Arrow 19"/>
              <p:cNvSpPr/>
              <p:nvPr/>
            </p:nvSpPr>
            <p:spPr>
              <a:xfrm>
                <a:off x="3735630" y="4367624"/>
                <a:ext cx="1463040" cy="1072537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ight Arrow 20"/>
              <p:cNvSpPr/>
              <p:nvPr/>
            </p:nvSpPr>
            <p:spPr>
              <a:xfrm flipH="1">
                <a:off x="3471465" y="4367624"/>
                <a:ext cx="1463040" cy="1072537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rot="18415035" flipH="1">
              <a:off x="1848951" y="2809164"/>
              <a:ext cx="1990282" cy="190829"/>
              <a:chOff x="3471465" y="4367624"/>
              <a:chExt cx="1727205" cy="1072537"/>
            </a:xfrm>
          </p:grpSpPr>
          <p:sp>
            <p:nvSpPr>
              <p:cNvPr id="30" name="Right Arrow 29"/>
              <p:cNvSpPr/>
              <p:nvPr/>
            </p:nvSpPr>
            <p:spPr>
              <a:xfrm>
                <a:off x="3735630" y="4367624"/>
                <a:ext cx="1463040" cy="1072537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ight Arrow 30"/>
              <p:cNvSpPr/>
              <p:nvPr/>
            </p:nvSpPr>
            <p:spPr>
              <a:xfrm flipH="1">
                <a:off x="3471465" y="4367624"/>
                <a:ext cx="1463040" cy="1072537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037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706" y="3139824"/>
            <a:ext cx="1429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data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591502" y="3416823"/>
            <a:ext cx="20574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830352" y="3139824"/>
            <a:ext cx="3062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prediction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2180" y="2493493"/>
            <a:ext cx="2688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compute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5002" y="3139824"/>
            <a:ext cx="2525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sz="5400" dirty="0" smtClean="0">
                <a:solidFill>
                  <a:schemeClr val="bg1"/>
                </a:solidFill>
              </a:rPr>
              <a:t>+ model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4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8424" y="1322939"/>
            <a:ext cx="92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1F1F1"/>
                </a:solidFill>
              </a:rPr>
              <a:t>Outline of the </a:t>
            </a:r>
            <a:r>
              <a:rPr lang="en-US" dirty="0" err="1" smtClean="0">
                <a:solidFill>
                  <a:srgbClr val="F1F1F1"/>
                </a:solidFill>
              </a:rPr>
              <a:t>DeepFace</a:t>
            </a:r>
            <a:r>
              <a:rPr lang="en-US" dirty="0" smtClean="0">
                <a:solidFill>
                  <a:srgbClr val="F1F1F1"/>
                </a:solidFill>
              </a:rPr>
              <a:t> architecture. A front-end of a single convolution-pooling-convolution filtering on the rectified input, followed by three locally-connected layers and two fully-connected layers. Color illustrates feature maps produced at each layer. The net includes more than 120 million parameters, where more than 95% come from the local and fully connected layers.</a:t>
            </a:r>
            <a:endParaRPr lang="en-US" dirty="0">
              <a:solidFill>
                <a:srgbClr val="F1F1F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0" y="2877845"/>
            <a:ext cx="9588500" cy="177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2254" y="5967329"/>
            <a:ext cx="92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1F1F1"/>
                </a:solidFill>
              </a:rPr>
              <a:t>Source: </a:t>
            </a:r>
            <a:r>
              <a:rPr lang="en-US" dirty="0" err="1" smtClean="0">
                <a:solidFill>
                  <a:srgbClr val="F1F1F1"/>
                </a:solidFill>
              </a:rPr>
              <a:t>DeepFace</a:t>
            </a:r>
            <a:endParaRPr lang="en-US" dirty="0">
              <a:solidFill>
                <a:srgbClr val="F1F1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3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858942" y="-1102495"/>
            <a:ext cx="5970037" cy="796004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328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859343" y="10390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320493" y="1856509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782148" y="1856508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299220" y="1856509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709902" y="1856507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489220" y="3349336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961265" y="3318164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575321" y="3297381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454588" y="4703618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798478" y="4703617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301696" y="4662055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320246" y="4703616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9085470" y="4703618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798478" y="72939"/>
            <a:ext cx="914400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409556" y="9698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328985" y="6057899"/>
            <a:ext cx="1561514" cy="443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Yes</a:t>
            </a:r>
            <a:endParaRPr lang="en-GB" sz="3200" dirty="0"/>
          </a:p>
        </p:txBody>
      </p:sp>
      <p:sp>
        <p:nvSpPr>
          <p:cNvPr id="26" name="Rectangle 25"/>
          <p:cNvSpPr/>
          <p:nvPr/>
        </p:nvSpPr>
        <p:spPr>
          <a:xfrm>
            <a:off x="6520939" y="6057899"/>
            <a:ext cx="1561514" cy="4431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No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3755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4.16667E-7 -2.96296E-6 C -0.00208 0.00301 -0.00378 0.00579 -0.00586 0.00903 C -0.00755 0.01135 -0.00937 0.01273 -0.01094 0.01598 C -0.0138 0.02107 -0.01797 0.03264 -0.02018 0.0382 C -0.02357 0.04769 -0.0207 0.04167 -0.02448 0.04861 C -0.02617 0.0544 -0.02578 0.05625 -0.02799 0.05973 C -0.02904 0.0625 -0.03151 0.06574 -0.03151 0.06598 C -0.03151 0.0676 -0.03151 0.06875 -0.03216 0.06968 C -0.03307 0.07199 -0.03555 0.07454 -0.03724 0.07593 C -0.03776 0.07685 -0.03841 0.07824 -0.03932 0.07963 C -0.03997 0.0801 -0.04062 0.08033 -0.04102 0.08079 C -0.04635 0.08542 -0.04167 0.08172 -0.0457 0.08403 C -0.0457 0.08565 -0.0457 0.08704 -0.04609 0.0875 C -0.04661 0.08773 -0.04766 0.0875 -0.04792 0.08797 C -0.04857 0.08912 -0.04922 0.09144 -0.04948 0.09283 C -0.05039 0.09468 -0.05104 0.09885 -0.05143 0.10116 C -0.05143 0.10394 -0.05143 0.10533 -0.05208 0.10718 C -0.05208 0.10949 -0.0526 0.11042 -0.05299 0.11135 C -0.05365 0.11343 -0.05391 0.1169 -0.05417 0.11829 C -0.05391 0.12176 -0.05417 0.12454 -0.05365 0.12801 C -0.05325 0.12894 -0.05208 0.1294 -0.05143 0.13056 C -0.05052 0.13241 -0.04922 0.13588 -0.04831 0.1382 C -0.04818 0.13982 -0.04857 0.14144 -0.04792 0.1426 C -0.04727 0.14445 -0.04596 0.14375 -0.04505 0.14422 C -0.0444 0.14468 -0.04388 0.14537 -0.04323 0.14607 L -0.03997 0.15533 C -0.03945 0.15648 -0.03932 0.15764 -0.0388 0.15787 L -0.03724 0.15973 C -0.03659 0.15903 -0.03555 0.15903 -0.03529 0.15787 C -0.03463 0.15255 -0.03503 0.14699 -0.03503 0.14167 C -0.03463 0.14051 -0.03463 0.13982 -0.03437 0.13935 C -0.03372 0.13843 -0.03307 0.13866 -0.03242 0.1382 C -0.03216 0.13658 -0.03151 0.13565 -0.03151 0.13449 C -0.03086 0.12848 -0.0362 0.1331 -0.03724 0.1331 C -0.0375 0.13403 -0.03789 0.13449 -0.03815 0.13565 C -0.03841 0.13658 -0.03841 0.13843 -0.0388 0.13935 C -0.03932 0.14005 -0.03997 0.14028 -0.04036 0.14051 C -0.04375 0.14838 -0.04062 0.14167 -0.04388 0.14676 C -0.0444 0.14769 -0.04479 0.15 -0.0457 0.15047 C -0.04857 0.15162 -0.05169 0.15139 -0.05456 0.15209 C -0.05482 0.15648 -0.05547 0.15973 -0.05521 0.16389 C -0.05521 0.16482 -0.05391 0.16412 -0.05365 0.16482 C -0.05039 0.17014 -0.05586 0.16621 -0.05143 0.16945 C -0.05078 0.17014 -0.05013 0.17153 -0.04948 0.17361 C -0.04922 0.17431 -0.04922 0.17547 -0.04922 0.17593 C -0.04857 0.17709 -0.04818 0.17871 -0.04792 0.17963 C -0.04766 0.18102 -0.047 0.18241 -0.04727 0.18473 C -0.04766 0.18565 -0.04792 0.18195 -0.04831 0.18125 C -0.04883 0.18056 -0.04948 0.1801 -0.05013 0.17963 C -0.05078 0.17917 -0.05234 0.17732 -0.05208 0.17871 C -0.05039 0.18033 -0.04727 0.1831 -0.04727 0.18334 C -0.04661 0.18565 -0.04544 0.18704 -0.04505 0.18912 C -0.04479 0.19074 -0.04479 0.19167 -0.0444 0.1926 C -0.04414 0.19306 -0.04323 0.19329 -0.04284 0.19422 C -0.04219 0.19514 -0.04154 0.19676 -0.04102 0.19769 C -0.04036 0.20093 -0.04062 0.19931 -0.03997 0.20301 L -0.11289 0.30139 L -0.08997 0.38102 L -0.13581 0.55417 C -0.12773 0.62338 -0.10169 0.71482 -0.09362 0.78403 " pathEditMode="relative" rAng="0" ptsTypes="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3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02109 0.07592 L -0.00052 0.04259 L -0.04024 0.08819 L -0.01185 0.0868 L -0.0181 0.26643 L -0.00287 0.18518 L 0.01419 0.29352 L 0.06315 0.23912 L 0.06771 0.31666 L 0.04271 0.28472 L 0.0444 0.53426 L 0.02213 0.50208 L 0.01419 0.54027 L 0.05794 0.48634 L 0.02213 0.79953 L 0.02213 0.8 " pathEditMode="relative" rAng="0" ptsTypes="AAAAAAAAAAAAAAA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0.00024 C -0.00208 0.00232 -0.00378 0.00579 -0.00586 0.00788 C -0.00755 0.01135 -0.00937 0.01204 -0.01094 0.01598 C -0.0138 0.02107 -0.01797 0.03149 -0.02018 0.03704 C -0.02357 0.04653 -0.0207 0.04121 -0.02448 0.04746 C -0.02617 0.0544 -0.02578 0.05579 -0.02799 0.05973 L -0.03151 0.06575 L -0.03216 0.06968 C -0.03307 0.07084 -0.03555 0.07454 -0.03724 0.07547 C -0.03776 0.0757 -0.03841 0.07825 -0.03932 0.07963 C -0.03997 0.0801 -0.04062 0.08033 -0.04102 0.08033 C -0.04635 0.08519 -0.04167 0.08056 -0.0457 0.08403 C -0.0457 0.08519 -0.0457 0.08588 -0.04622 0.08635 C -0.04661 0.08774 -0.04766 0.08635 -0.04792 0.08797 C -0.04857 0.08913 -0.04922 0.09028 -0.04948 0.09283 C -0.05039 0.09468 -0.05104 0.09885 -0.05143 0.1 C -0.05143 0.10394 -0.05143 0.10463 -0.05208 0.10718 C -0.05208 0.1095 -0.0526 0.1095 -0.05299 0.11019 C -0.05365 0.11343 -0.05391 0.1169 -0.05417 0.11829 C -0.05391 0.12176 -0.05417 0.12408 -0.05365 0.12801 C -0.05326 0.12894 -0.05208 0.12894 -0.05143 0.1294 C -0.05065 0.13241 -0.04922 0.13473 -0.04844 0.1382 C -0.04818 0.13866 -0.04857 0.14144 -0.04792 0.1426 C -0.04727 0.14352 -0.04596 0.14352 -0.04505 0.14352 C -0.0444 0.14352 -0.04388 0.14422 -0.04323 0.14491 L -0.03997 0.15417 C -0.03945 0.15649 -0.03932 0.15764 -0.0388 0.15788 C -0.03841 0.15811 -0.03776 0.15811 -0.03724 0.15857 C -0.03659 0.15811 -0.03151 0.16135 -0.03125 0.16088 C -0.0306 0.15533 -0.03503 0.147 -0.03503 0.14167 C -0.03464 0.13936 -0.03464 0.13866 -0.03437 0.13866 C -0.03372 0.13843 -0.03307 0.13866 -0.03242 0.1382 C -0.03216 0.13658 -0.03151 0.1345 -0.03151 0.1338 C -0.03086 0.12848 -0.0362 0.13311 -0.03724 0.13311 C -0.0375 0.1338 -0.03802 0.1338 -0.03815 0.1345 C -0.03841 0.13658 -0.03841 0.13843 -0.0388 0.13866 C -0.03932 0.13889 -0.0125 0.13102 -0.01289 0.13172 C -0.01628 0.13959 -0.04062 0.14167 -0.04388 0.14676 C -0.0444 0.14769 -0.04479 0.14885 -0.0457 0.14931 C -0.04857 0.15163 -0.05169 0.15139 -0.05456 0.15209 C -0.05482 0.15649 -0.05547 0.15857 -0.05521 0.16297 C -0.05521 0.16366 -0.05391 0.16297 -0.05365 0.16366 C -0.05039 0.16899 -0.05586 0.16621 -0.05143 0.16829 C -0.05078 0.16899 -0.05013 0.17153 -0.04948 0.17269 C -0.04922 0.17315 -0.04922 0.17547 -0.04922 0.17593 C -0.04857 0.17709 -0.04818 0.17755 -0.04792 0.17848 C -0.04766 0.18102 -0.04701 0.18241 -0.04727 0.18357 C -0.04766 0.18565 -0.04792 0.18195 -0.04844 0.18125 C -0.04883 0.18056 -0.04948 0.17894 -0.05013 0.17848 C -0.05078 0.17801 -0.05234 0.17732 -0.05208 0.17755 L -0.04727 0.18241 C -0.04661 0.18565 -0.04544 0.18704 -0.04505 0.18797 C -0.04479 0.19075 -0.04479 0.19167 -0.0444 0.19213 C -0.04414 0.19213 -0.04323 0.19213 -0.04284 0.19306 C -0.04219 0.19514 -0.00755 0.19167 -0.00716 0.19213 C -0.00651 0.19584 -0.00208 0.26482 -0.00143 0.26852 L -0.11302 0.30024 L -0.08997 0.38102 C -0.10534 0.43843 -0.09583 0.50487 -0.11107 0.56227 C -0.10312 0.63241 -0.10182 0.71366 -0.09375 0.78403 " pathEditMode="relative" rAng="0" ptsTypes="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3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5" grpId="0" animBg="1"/>
      <p:bldP spid="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826941" y="10390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339036" y="1859651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853677" y="1856509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284141" y="1856509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709902" y="1856507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251262" y="3349336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886275" y="3360368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575321" y="3297381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835609" y="4724720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812546" y="4703617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561950" y="4662055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320246" y="4703616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9085470" y="4703618"/>
            <a:ext cx="242455" cy="242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798478" y="72939"/>
            <a:ext cx="914400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409556" y="9698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328985" y="6057899"/>
            <a:ext cx="1561514" cy="443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Yes</a:t>
            </a:r>
            <a:endParaRPr lang="en-GB" sz="3200" dirty="0"/>
          </a:p>
        </p:txBody>
      </p:sp>
      <p:sp>
        <p:nvSpPr>
          <p:cNvPr id="26" name="Rectangle 25"/>
          <p:cNvSpPr/>
          <p:nvPr/>
        </p:nvSpPr>
        <p:spPr>
          <a:xfrm>
            <a:off x="6520939" y="6057899"/>
            <a:ext cx="1561514" cy="4431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No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4666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C -0.00339 0.02685 -0.00703 0.05556 -0.01029 0.0831 L -0.02487 0.06065 L -0.05651 0.29236 L -0.07149 0.26875 L -0.18711 0.5338 C -0.1944 0.52385 -0.20065 0.50533 -0.2073 0.49514 C -0.22227 0.5794 -0.24727 0.71412 -0.26172 0.79861 " pathEditMode="relative" rAng="0" ptsTypes="AAAA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86" y="3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222 0.11713 L 0.02318 0.10254 L 0.08021 0.7574 " pathEditMode="relative" ptsTypes="AA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01028 0.779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3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6736" y="2552593"/>
            <a:ext cx="375288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600" dirty="0">
                <a:solidFill>
                  <a:schemeClr val="bg1"/>
                </a:solidFill>
              </a:rPr>
              <a:t>d</a:t>
            </a:r>
            <a:r>
              <a:rPr lang="en-GB" sz="4600" dirty="0" smtClean="0">
                <a:solidFill>
                  <a:schemeClr val="bg1"/>
                </a:solidFill>
              </a:rPr>
              <a:t>ecomposition</a:t>
            </a:r>
            <a:endParaRPr lang="en-GB" sz="4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7344" y="2552593"/>
            <a:ext cx="124284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600" dirty="0">
                <a:solidFill>
                  <a:schemeClr val="bg1"/>
                </a:solidFill>
              </a:rPr>
              <a:t>d</a:t>
            </a:r>
            <a:r>
              <a:rPr lang="en-GB" sz="4600" dirty="0" smtClean="0">
                <a:solidFill>
                  <a:schemeClr val="bg1"/>
                </a:solidFill>
              </a:rPr>
              <a:t>ata</a:t>
            </a:r>
            <a:endParaRPr lang="en-GB" sz="4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5513" y="4602480"/>
            <a:ext cx="30727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600" dirty="0">
                <a:solidFill>
                  <a:schemeClr val="bg1"/>
                </a:solidFill>
              </a:rPr>
              <a:t>d</a:t>
            </a:r>
            <a:r>
              <a:rPr lang="en-GB" sz="4600" dirty="0" smtClean="0">
                <a:solidFill>
                  <a:schemeClr val="bg1"/>
                </a:solidFill>
              </a:rPr>
              <a:t>eployment</a:t>
            </a:r>
            <a:endParaRPr lang="en-GB" sz="4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8868" y="604320"/>
            <a:ext cx="426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System Design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4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8752" y="724609"/>
            <a:ext cx="2387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Thanks!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7904" y="2497729"/>
            <a:ext cx="91690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t</a:t>
            </a:r>
            <a:r>
              <a:rPr lang="en-GB" sz="4800" dirty="0" smtClean="0">
                <a:solidFill>
                  <a:schemeClr val="bg1"/>
                </a:solidFill>
              </a:rPr>
              <a:t>witter: </a:t>
            </a:r>
            <a:r>
              <a:rPr lang="en-GB" sz="4800" dirty="0" err="1" smtClean="0">
                <a:solidFill>
                  <a:schemeClr val="bg1"/>
                </a:solidFill>
              </a:rPr>
              <a:t>lawrennd</a:t>
            </a:r>
            <a:endParaRPr lang="en-GB" sz="4800" dirty="0" smtClean="0">
              <a:solidFill>
                <a:schemeClr val="bg1"/>
              </a:solidFill>
            </a:endParaRPr>
          </a:p>
          <a:p>
            <a:r>
              <a:rPr lang="en-GB" sz="4800" dirty="0" smtClean="0">
                <a:solidFill>
                  <a:schemeClr val="bg1"/>
                </a:solidFill>
              </a:rPr>
              <a:t>blog: </a:t>
            </a:r>
            <a:r>
              <a:rPr lang="en-GB" sz="4800" dirty="0" smtClean="0">
                <a:solidFill>
                  <a:schemeClr val="bg1"/>
                </a:solidFill>
                <a:hlinkClick r:id="rId2"/>
              </a:rPr>
              <a:t>https://inverseprobability.com</a:t>
            </a:r>
            <a:endParaRPr lang="en-GB" sz="4800" dirty="0" smtClean="0">
              <a:solidFill>
                <a:schemeClr val="bg1"/>
              </a:solidFill>
            </a:endParaRPr>
          </a:p>
          <a:p>
            <a:r>
              <a:rPr lang="en-GB" sz="4800" dirty="0" smtClean="0">
                <a:solidFill>
                  <a:schemeClr val="bg1"/>
                </a:solidFill>
              </a:rPr>
              <a:t>podcast: The Talking Machines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0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thieu Amalric and Emmanuelle Seigner in Le scaphandre et le papillon (200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02" y="224039"/>
            <a:ext cx="4392362" cy="645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4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9433" y="1635060"/>
            <a:ext cx="812623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dirty="0" smtClean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E S A R I N T U L</a:t>
            </a:r>
          </a:p>
          <a:p>
            <a:pPr algn="ctr"/>
            <a:r>
              <a:rPr lang="en-US" sz="7600" dirty="0" smtClean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O M D P C F B V</a:t>
            </a:r>
          </a:p>
          <a:p>
            <a:pPr algn="ctr"/>
            <a:r>
              <a:rPr lang="en-US" sz="7600" dirty="0" smtClean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H G J Q Z Y X K W</a:t>
            </a:r>
            <a:endParaRPr lang="en-GB" sz="7600" dirty="0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endParaRPr lang="en-US" sz="7600" kern="1200" dirty="0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/>
          <p:cNvSpPr txBox="1"/>
          <p:nvPr/>
        </p:nvSpPr>
        <p:spPr>
          <a:xfrm>
            <a:off x="4782588" y="27281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a typeface="Amazon Ember" panose="02000000000000000000" pitchFamily="2" charset="0"/>
              </a:rPr>
              <a:t>6</a:t>
            </a:r>
            <a:endParaRPr lang="en-US" sz="3200" dirty="0">
              <a:solidFill>
                <a:schemeClr val="bg1"/>
              </a:solidFill>
              <a:ea typeface="Amazon Ember" panose="02000000000000000000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568305" y="2728150"/>
            <a:ext cx="2145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a typeface="Amazon Ember" panose="02000000000000000000" pitchFamily="2" charset="0"/>
              </a:rPr>
              <a:t>b</a:t>
            </a:r>
            <a:r>
              <a:rPr lang="en-US" sz="3200" dirty="0" smtClean="0">
                <a:solidFill>
                  <a:schemeClr val="bg1"/>
                </a:solidFill>
                <a:ea typeface="Amazon Ember" panose="02000000000000000000" pitchFamily="2" charset="0"/>
              </a:rPr>
              <a:t>its/minute</a:t>
            </a:r>
            <a:endParaRPr lang="en-US" sz="3200" dirty="0">
              <a:solidFill>
                <a:schemeClr val="bg1"/>
              </a:solidFill>
              <a:ea typeface="Amazon Ember" panose="02000000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17587" y="272815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a typeface="Amazon Ember" panose="02000000000000000000" pitchFamily="2" charset="0"/>
              </a:rPr>
              <a:t>2000</a:t>
            </a:r>
            <a:endParaRPr lang="en-US" sz="3200" dirty="0">
              <a:solidFill>
                <a:schemeClr val="bg1"/>
              </a:solidFill>
              <a:ea typeface="Amazon Ember" panose="02000000000000000000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126559" y="2754499"/>
            <a:ext cx="1372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a typeface="Amazon Ember" panose="02000000000000000000" pitchFamily="2" charset="0"/>
              </a:rPr>
              <a:t>billions</a:t>
            </a:r>
            <a:endParaRPr lang="en-US" sz="3200" dirty="0">
              <a:solidFill>
                <a:schemeClr val="bg1"/>
              </a:solidFill>
              <a:ea typeface="Amazon Ember" panose="02000000000000000000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126959" y="3802476"/>
            <a:ext cx="1436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a typeface="Amazon Ember" panose="02000000000000000000" pitchFamily="2" charset="0"/>
              </a:rPr>
              <a:t>trillions</a:t>
            </a:r>
            <a:endParaRPr lang="en-US" sz="3200" dirty="0">
              <a:solidFill>
                <a:schemeClr val="bg1"/>
              </a:solidFill>
              <a:ea typeface="Amazon Ember" panose="02000000000000000000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48924" y="3802476"/>
            <a:ext cx="2460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a typeface="Amazon Ember" panose="02000000000000000000" pitchFamily="2" charset="0"/>
              </a:rPr>
              <a:t>calculations/s</a:t>
            </a:r>
            <a:endParaRPr lang="en-US" sz="3200" dirty="0">
              <a:solidFill>
                <a:schemeClr val="bg1"/>
              </a:solidFill>
              <a:ea typeface="Amazon Ember" panose="02000000000000000000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095940" y="3554148"/>
            <a:ext cx="15023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a typeface="Amazon Ember" panose="02000000000000000000" pitchFamily="2" charset="0"/>
              </a:rPr>
              <a:t>a</a:t>
            </a:r>
            <a:r>
              <a:rPr lang="en-US" sz="3200" dirty="0" smtClean="0">
                <a:solidFill>
                  <a:schemeClr val="bg1"/>
                </a:solidFill>
                <a:ea typeface="Amazon Ember" panose="02000000000000000000" pitchFamily="2" charset="0"/>
              </a:rPr>
              <a:t> billion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a typeface="Amazon Ember" panose="02000000000000000000" pitchFamily="2" charset="0"/>
              </a:rPr>
              <a:t>billion</a:t>
            </a:r>
            <a:endParaRPr lang="en-US" sz="3200" dirty="0">
              <a:solidFill>
                <a:schemeClr val="bg1"/>
              </a:solidFill>
              <a:ea typeface="Amazon Ember" panose="02000000000000000000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32997" y="3554148"/>
            <a:ext cx="15023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a typeface="Amazon Ember" panose="02000000000000000000" pitchFamily="2" charset="0"/>
              </a:rPr>
              <a:t>a</a:t>
            </a:r>
            <a:r>
              <a:rPr lang="en-US" sz="3200" dirty="0" smtClean="0">
                <a:solidFill>
                  <a:schemeClr val="bg1"/>
                </a:solidFill>
                <a:ea typeface="Amazon Ember" panose="02000000000000000000" pitchFamily="2" charset="0"/>
              </a:rPr>
              <a:t> billion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a typeface="Amazon Ember" panose="02000000000000000000" pitchFamily="2" charset="0"/>
              </a:rPr>
              <a:t>billion</a:t>
            </a:r>
            <a:endParaRPr lang="en-US" sz="3200" dirty="0">
              <a:solidFill>
                <a:schemeClr val="bg1"/>
              </a:solidFill>
              <a:ea typeface="Amazon Ember" panose="02000000000000000000" pitchFamily="2" charset="0"/>
            </a:endParaRPr>
          </a:p>
        </p:txBody>
      </p:sp>
      <p:pic>
        <p:nvPicPr>
          <p:cNvPr id="97" name="Picture 96" descr="neil11-320x2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72" y="1252980"/>
            <a:ext cx="1625600" cy="1087120"/>
          </a:xfrm>
          <a:prstGeom prst="rect">
            <a:avLst/>
          </a:prstGeom>
        </p:spPr>
      </p:pic>
      <p:pic>
        <p:nvPicPr>
          <p:cNvPr id="98" name="Picture 97" descr="bauby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12389" r="9773" b="7554"/>
          <a:stretch/>
        </p:blipFill>
        <p:spPr>
          <a:xfrm>
            <a:off x="4227196" y="1269435"/>
            <a:ext cx="1473798" cy="1043491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1644268" y="5290728"/>
            <a:ext cx="2069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a typeface="Amazon Ember" panose="02000000000000000000" pitchFamily="2" charset="0"/>
              </a:rPr>
              <a:t>embodiment</a:t>
            </a:r>
            <a:endParaRPr lang="en-US" sz="2800" dirty="0">
              <a:solidFill>
                <a:schemeClr val="bg1"/>
              </a:solidFill>
              <a:ea typeface="Amazon Ember" panose="020000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48841" y="5061215"/>
            <a:ext cx="16706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a typeface="Amazon Ember" panose="02000000000000000000" pitchFamily="2" charset="0"/>
              </a:rPr>
              <a:t>5 trillion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a typeface="Amazon Ember" panose="02000000000000000000" pitchFamily="2" charset="0"/>
              </a:rPr>
              <a:t>years</a:t>
            </a:r>
            <a:endParaRPr lang="en-US" sz="3200" dirty="0">
              <a:solidFill>
                <a:schemeClr val="bg1"/>
              </a:solidFill>
              <a:ea typeface="Amazon Ember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922079" y="5072534"/>
            <a:ext cx="1814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a typeface="Amazon Ember" panose="02000000000000000000" pitchFamily="2" charset="0"/>
              </a:rPr>
              <a:t>15 billion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a typeface="Amazon Ember" panose="02000000000000000000" pitchFamily="2" charset="0"/>
              </a:rPr>
              <a:t>years</a:t>
            </a:r>
            <a:endParaRPr lang="en-US" sz="3200" dirty="0">
              <a:solidFill>
                <a:schemeClr val="bg1"/>
              </a:solidFill>
              <a:ea typeface="Amazon Ember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43323" y="5061215"/>
            <a:ext cx="153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a typeface="Amazon Ember" panose="02000000000000000000" pitchFamily="2" charset="0"/>
              </a:rPr>
              <a:t>20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a typeface="Amazon Ember" panose="02000000000000000000" pitchFamily="2" charset="0"/>
              </a:rPr>
              <a:t>minutes</a:t>
            </a:r>
            <a:endParaRPr lang="en-US" sz="3200" dirty="0">
              <a:solidFill>
                <a:schemeClr val="bg1"/>
              </a:solidFill>
              <a:ea typeface="Amazon Ember" panose="02000000000000000000" pitchFamily="2" charset="0"/>
            </a:endParaRPr>
          </a:p>
        </p:txBody>
      </p:sp>
      <p:pic>
        <p:nvPicPr>
          <p:cNvPr id="173" name="Picture 2" descr="http://res.publicdomainfiles.com/pdf_view/108/139557966218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77" y="996324"/>
            <a:ext cx="1707335" cy="15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6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  <p:bldP spid="96" grpId="0"/>
      <p:bldP spid="99" grpId="0"/>
      <p:bldP spid="100" grpId="0"/>
      <p:bldP spid="101" grpId="0"/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otus_49-2.JPG (1600Ã12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46" y="385010"/>
            <a:ext cx="8130172" cy="609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f/fe/Marcel_Renault_19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10" y="493452"/>
            <a:ext cx="7953708" cy="588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en/b/b9/Caleb_McDuff_WIX_Silence_Racing_live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66" y="865951"/>
            <a:ext cx="9209300" cy="51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7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EditPoints="1"/>
          </p:cNvSpPr>
          <p:nvPr/>
        </p:nvSpPr>
        <p:spPr bwMode="auto">
          <a:xfrm>
            <a:off x="4594182" y="984809"/>
            <a:ext cx="1898233" cy="1428078"/>
          </a:xfrm>
          <a:custGeom>
            <a:avLst/>
            <a:gdLst>
              <a:gd name="T0" fmla="*/ 1415 w 2656"/>
              <a:gd name="T1" fmla="*/ 0 h 2000"/>
              <a:gd name="T2" fmla="*/ 2656 w 2656"/>
              <a:gd name="T3" fmla="*/ 863 h 2000"/>
              <a:gd name="T4" fmla="*/ 1415 w 2656"/>
              <a:gd name="T5" fmla="*/ 1727 h 2000"/>
              <a:gd name="T6" fmla="*/ 822 w 2656"/>
              <a:gd name="T7" fmla="*/ 1622 h 2000"/>
              <a:gd name="T8" fmla="*/ 0 w 2656"/>
              <a:gd name="T9" fmla="*/ 2000 h 2000"/>
              <a:gd name="T10" fmla="*/ 437 w 2656"/>
              <a:gd name="T11" fmla="*/ 1612 h 2000"/>
              <a:gd name="T12" fmla="*/ 500 w 2656"/>
              <a:gd name="T13" fmla="*/ 1446 h 2000"/>
              <a:gd name="T14" fmla="*/ 175 w 2656"/>
              <a:gd name="T15" fmla="*/ 863 h 2000"/>
              <a:gd name="T16" fmla="*/ 1415 w 2656"/>
              <a:gd name="T17" fmla="*/ 0 h 2000"/>
              <a:gd name="T18" fmla="*/ 1415 w 2656"/>
              <a:gd name="T19" fmla="*/ 69 h 2000"/>
              <a:gd name="T20" fmla="*/ 243 w 2656"/>
              <a:gd name="T21" fmla="*/ 863 h 2000"/>
              <a:gd name="T22" fmla="*/ 541 w 2656"/>
              <a:gd name="T23" fmla="*/ 1391 h 2000"/>
              <a:gd name="T24" fmla="*/ 575 w 2656"/>
              <a:gd name="T25" fmla="*/ 1417 h 2000"/>
              <a:gd name="T26" fmla="*/ 567 w 2656"/>
              <a:gd name="T27" fmla="*/ 1459 h 2000"/>
              <a:gd name="T28" fmla="*/ 496 w 2656"/>
              <a:gd name="T29" fmla="*/ 1648 h 2000"/>
              <a:gd name="T30" fmla="*/ 461 w 2656"/>
              <a:gd name="T31" fmla="*/ 1699 h 2000"/>
              <a:gd name="T32" fmla="*/ 798 w 2656"/>
              <a:gd name="T33" fmla="*/ 1558 h 2000"/>
              <a:gd name="T34" fmla="*/ 822 w 2656"/>
              <a:gd name="T35" fmla="*/ 1548 h 2000"/>
              <a:gd name="T36" fmla="*/ 847 w 2656"/>
              <a:gd name="T37" fmla="*/ 1558 h 2000"/>
              <a:gd name="T38" fmla="*/ 1415 w 2656"/>
              <a:gd name="T39" fmla="*/ 1658 h 2000"/>
              <a:gd name="T40" fmla="*/ 2587 w 2656"/>
              <a:gd name="T41" fmla="*/ 863 h 2000"/>
              <a:gd name="T42" fmla="*/ 1415 w 2656"/>
              <a:gd name="T43" fmla="*/ 69 h 2000"/>
              <a:gd name="T44" fmla="*/ 1415 w 2656"/>
              <a:gd name="T45" fmla="*/ 69 h 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56" h="2000">
                <a:moveTo>
                  <a:pt x="1415" y="0"/>
                </a:moveTo>
                <a:cubicBezTo>
                  <a:pt x="2101" y="0"/>
                  <a:pt x="2656" y="386"/>
                  <a:pt x="2656" y="863"/>
                </a:cubicBezTo>
                <a:cubicBezTo>
                  <a:pt x="2656" y="1340"/>
                  <a:pt x="2101" y="1727"/>
                  <a:pt x="1415" y="1727"/>
                </a:cubicBezTo>
                <a:cubicBezTo>
                  <a:pt x="1200" y="1727"/>
                  <a:pt x="998" y="1689"/>
                  <a:pt x="822" y="1622"/>
                </a:cubicBezTo>
                <a:cubicBezTo>
                  <a:pt x="475" y="1753"/>
                  <a:pt x="0" y="2000"/>
                  <a:pt x="0" y="2000"/>
                </a:cubicBezTo>
                <a:cubicBezTo>
                  <a:pt x="0" y="2000"/>
                  <a:pt x="309" y="1825"/>
                  <a:pt x="437" y="1612"/>
                </a:cubicBezTo>
                <a:cubicBezTo>
                  <a:pt x="470" y="1558"/>
                  <a:pt x="489" y="1501"/>
                  <a:pt x="500" y="1446"/>
                </a:cubicBezTo>
                <a:cubicBezTo>
                  <a:pt x="298" y="1292"/>
                  <a:pt x="175" y="1088"/>
                  <a:pt x="175" y="863"/>
                </a:cubicBezTo>
                <a:cubicBezTo>
                  <a:pt x="175" y="386"/>
                  <a:pt x="730" y="0"/>
                  <a:pt x="1415" y="0"/>
                </a:cubicBezTo>
                <a:moveTo>
                  <a:pt x="1415" y="69"/>
                </a:moveTo>
                <a:cubicBezTo>
                  <a:pt x="769" y="69"/>
                  <a:pt x="243" y="425"/>
                  <a:pt x="243" y="863"/>
                </a:cubicBezTo>
                <a:cubicBezTo>
                  <a:pt x="243" y="1058"/>
                  <a:pt x="349" y="1245"/>
                  <a:pt x="541" y="1391"/>
                </a:cubicBezTo>
                <a:lnTo>
                  <a:pt x="575" y="1417"/>
                </a:lnTo>
                <a:lnTo>
                  <a:pt x="567" y="1459"/>
                </a:lnTo>
                <a:cubicBezTo>
                  <a:pt x="553" y="1529"/>
                  <a:pt x="529" y="1592"/>
                  <a:pt x="496" y="1648"/>
                </a:cubicBezTo>
                <a:cubicBezTo>
                  <a:pt x="485" y="1665"/>
                  <a:pt x="474" y="1682"/>
                  <a:pt x="461" y="1699"/>
                </a:cubicBezTo>
                <a:cubicBezTo>
                  <a:pt x="574" y="1648"/>
                  <a:pt x="691" y="1598"/>
                  <a:pt x="798" y="1558"/>
                </a:cubicBezTo>
                <a:lnTo>
                  <a:pt x="822" y="1548"/>
                </a:lnTo>
                <a:lnTo>
                  <a:pt x="847" y="1558"/>
                </a:lnTo>
                <a:cubicBezTo>
                  <a:pt x="1020" y="1623"/>
                  <a:pt x="1216" y="1658"/>
                  <a:pt x="1415" y="1658"/>
                </a:cubicBezTo>
                <a:cubicBezTo>
                  <a:pt x="2062" y="1658"/>
                  <a:pt x="2587" y="1302"/>
                  <a:pt x="2587" y="863"/>
                </a:cubicBezTo>
                <a:cubicBezTo>
                  <a:pt x="2587" y="425"/>
                  <a:pt x="2062" y="69"/>
                  <a:pt x="1415" y="69"/>
                </a:cubicBezTo>
                <a:lnTo>
                  <a:pt x="1415" y="69"/>
                </a:lnTo>
                <a:close/>
              </a:path>
            </a:pathLst>
          </a:custGeom>
          <a:solidFill>
            <a:srgbClr val="0FC8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2452065" y="808671"/>
            <a:ext cx="1964624" cy="2411745"/>
          </a:xfrm>
          <a:custGeom>
            <a:avLst/>
            <a:gdLst>
              <a:gd name="T0" fmla="*/ 394 w 2746"/>
              <a:gd name="T1" fmla="*/ 413 h 3379"/>
              <a:gd name="T2" fmla="*/ 1451 w 2746"/>
              <a:gd name="T3" fmla="*/ 2 h 3379"/>
              <a:gd name="T4" fmla="*/ 2347 w 2746"/>
              <a:gd name="T5" fmla="*/ 360 h 3379"/>
              <a:gd name="T6" fmla="*/ 2612 w 2746"/>
              <a:gd name="T7" fmla="*/ 1153 h 3379"/>
              <a:gd name="T8" fmla="*/ 2570 w 2746"/>
              <a:gd name="T9" fmla="*/ 1488 h 3379"/>
              <a:gd name="T10" fmla="*/ 2740 w 2746"/>
              <a:gd name="T11" fmla="*/ 1851 h 3379"/>
              <a:gd name="T12" fmla="*/ 2597 w 2746"/>
              <a:gd name="T13" fmla="*/ 1949 h 3379"/>
              <a:gd name="T14" fmla="*/ 2571 w 2746"/>
              <a:gd name="T15" fmla="*/ 2034 h 3379"/>
              <a:gd name="T16" fmla="*/ 2573 w 2746"/>
              <a:gd name="T17" fmla="*/ 2151 h 3379"/>
              <a:gd name="T18" fmla="*/ 2504 w 2746"/>
              <a:gd name="T19" fmla="*/ 2208 h 3379"/>
              <a:gd name="T20" fmla="*/ 2510 w 2746"/>
              <a:gd name="T21" fmla="*/ 2243 h 3379"/>
              <a:gd name="T22" fmla="*/ 2486 w 2746"/>
              <a:gd name="T23" fmla="*/ 2362 h 3379"/>
              <a:gd name="T24" fmla="*/ 2451 w 2746"/>
              <a:gd name="T25" fmla="*/ 2505 h 3379"/>
              <a:gd name="T26" fmla="*/ 2420 w 2746"/>
              <a:gd name="T27" fmla="*/ 2688 h 3379"/>
              <a:gd name="T28" fmla="*/ 2089 w 2746"/>
              <a:gd name="T29" fmla="*/ 2734 h 3379"/>
              <a:gd name="T30" fmla="*/ 1723 w 2746"/>
              <a:gd name="T31" fmla="*/ 2806 h 3379"/>
              <a:gd name="T32" fmla="*/ 1461 w 2746"/>
              <a:gd name="T33" fmla="*/ 3379 h 3379"/>
              <a:gd name="T34" fmla="*/ 537 w 2746"/>
              <a:gd name="T35" fmla="*/ 2523 h 3379"/>
              <a:gd name="T36" fmla="*/ 409 w 2746"/>
              <a:gd name="T37" fmla="*/ 1883 h 3379"/>
              <a:gd name="T38" fmla="*/ 84 w 2746"/>
              <a:gd name="T39" fmla="*/ 1238 h 3379"/>
              <a:gd name="T40" fmla="*/ 394 w 2746"/>
              <a:gd name="T41" fmla="*/ 413 h 3379"/>
              <a:gd name="T42" fmla="*/ 806 w 2746"/>
              <a:gd name="T43" fmla="*/ 1794 h 3379"/>
              <a:gd name="T44" fmla="*/ 1132 w 2746"/>
              <a:gd name="T45" fmla="*/ 1547 h 3379"/>
              <a:gd name="T46" fmla="*/ 1176 w 2746"/>
              <a:gd name="T47" fmla="*/ 1550 h 3379"/>
              <a:gd name="T48" fmla="*/ 1480 w 2746"/>
              <a:gd name="T49" fmla="*/ 1217 h 3379"/>
              <a:gd name="T50" fmla="*/ 2220 w 2746"/>
              <a:gd name="T51" fmla="*/ 1017 h 3379"/>
              <a:gd name="T52" fmla="*/ 2331 w 2746"/>
              <a:gd name="T53" fmla="*/ 832 h 3379"/>
              <a:gd name="T54" fmla="*/ 2218 w 2746"/>
              <a:gd name="T55" fmla="*/ 482 h 3379"/>
              <a:gd name="T56" fmla="*/ 1462 w 2746"/>
              <a:gd name="T57" fmla="*/ 179 h 3379"/>
              <a:gd name="T58" fmla="*/ 526 w 2746"/>
              <a:gd name="T59" fmla="*/ 532 h 3379"/>
              <a:gd name="T60" fmla="*/ 254 w 2746"/>
              <a:gd name="T61" fmla="*/ 1162 h 3379"/>
              <a:gd name="T62" fmla="*/ 251 w 2746"/>
              <a:gd name="T63" fmla="*/ 1195 h 3379"/>
              <a:gd name="T64" fmla="*/ 806 w 2746"/>
              <a:gd name="T65" fmla="*/ 1794 h 3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46" h="3379">
                <a:moveTo>
                  <a:pt x="394" y="413"/>
                </a:moveTo>
                <a:cubicBezTo>
                  <a:pt x="583" y="202"/>
                  <a:pt x="833" y="6"/>
                  <a:pt x="1451" y="2"/>
                </a:cubicBezTo>
                <a:cubicBezTo>
                  <a:pt x="1692" y="0"/>
                  <a:pt x="2061" y="57"/>
                  <a:pt x="2347" y="360"/>
                </a:cubicBezTo>
                <a:cubicBezTo>
                  <a:pt x="2521" y="543"/>
                  <a:pt x="2649" y="774"/>
                  <a:pt x="2612" y="1153"/>
                </a:cubicBezTo>
                <a:cubicBezTo>
                  <a:pt x="2604" y="1235"/>
                  <a:pt x="2487" y="1330"/>
                  <a:pt x="2570" y="1488"/>
                </a:cubicBezTo>
                <a:cubicBezTo>
                  <a:pt x="2570" y="1488"/>
                  <a:pt x="2746" y="1799"/>
                  <a:pt x="2740" y="1851"/>
                </a:cubicBezTo>
                <a:cubicBezTo>
                  <a:pt x="2740" y="1851"/>
                  <a:pt x="2743" y="1946"/>
                  <a:pt x="2597" y="1949"/>
                </a:cubicBezTo>
                <a:cubicBezTo>
                  <a:pt x="2597" y="1949"/>
                  <a:pt x="2560" y="1953"/>
                  <a:pt x="2571" y="2034"/>
                </a:cubicBezTo>
                <a:lnTo>
                  <a:pt x="2573" y="2151"/>
                </a:lnTo>
                <a:cubicBezTo>
                  <a:pt x="2573" y="2151"/>
                  <a:pt x="2568" y="2187"/>
                  <a:pt x="2504" y="2208"/>
                </a:cubicBezTo>
                <a:cubicBezTo>
                  <a:pt x="2504" y="2208"/>
                  <a:pt x="2492" y="2220"/>
                  <a:pt x="2510" y="2243"/>
                </a:cubicBezTo>
                <a:cubicBezTo>
                  <a:pt x="2510" y="2243"/>
                  <a:pt x="2544" y="2281"/>
                  <a:pt x="2486" y="2362"/>
                </a:cubicBezTo>
                <a:cubicBezTo>
                  <a:pt x="2464" y="2392"/>
                  <a:pt x="2429" y="2429"/>
                  <a:pt x="2451" y="2505"/>
                </a:cubicBezTo>
                <a:cubicBezTo>
                  <a:pt x="2451" y="2505"/>
                  <a:pt x="2478" y="2653"/>
                  <a:pt x="2420" y="2688"/>
                </a:cubicBezTo>
                <a:cubicBezTo>
                  <a:pt x="2420" y="2688"/>
                  <a:pt x="2354" y="2766"/>
                  <a:pt x="2089" y="2734"/>
                </a:cubicBezTo>
                <a:cubicBezTo>
                  <a:pt x="1997" y="2722"/>
                  <a:pt x="1825" y="2678"/>
                  <a:pt x="1723" y="2806"/>
                </a:cubicBezTo>
                <a:cubicBezTo>
                  <a:pt x="1723" y="2806"/>
                  <a:pt x="1479" y="3269"/>
                  <a:pt x="1461" y="3379"/>
                </a:cubicBezTo>
                <a:cubicBezTo>
                  <a:pt x="1461" y="3379"/>
                  <a:pt x="1045" y="2638"/>
                  <a:pt x="537" y="2523"/>
                </a:cubicBezTo>
                <a:cubicBezTo>
                  <a:pt x="537" y="2523"/>
                  <a:pt x="660" y="2244"/>
                  <a:pt x="409" y="1883"/>
                </a:cubicBezTo>
                <a:cubicBezTo>
                  <a:pt x="409" y="1883"/>
                  <a:pt x="93" y="1467"/>
                  <a:pt x="84" y="1238"/>
                </a:cubicBezTo>
                <a:cubicBezTo>
                  <a:pt x="84" y="1238"/>
                  <a:pt x="0" y="852"/>
                  <a:pt x="394" y="413"/>
                </a:cubicBezTo>
                <a:close/>
                <a:moveTo>
                  <a:pt x="806" y="1794"/>
                </a:moveTo>
                <a:cubicBezTo>
                  <a:pt x="1021" y="1802"/>
                  <a:pt x="1032" y="1658"/>
                  <a:pt x="1132" y="1547"/>
                </a:cubicBezTo>
                <a:cubicBezTo>
                  <a:pt x="1147" y="1548"/>
                  <a:pt x="1161" y="1550"/>
                  <a:pt x="1176" y="1550"/>
                </a:cubicBezTo>
                <a:cubicBezTo>
                  <a:pt x="1428" y="1557"/>
                  <a:pt x="1382" y="1290"/>
                  <a:pt x="1480" y="1217"/>
                </a:cubicBezTo>
                <a:cubicBezTo>
                  <a:pt x="1715" y="1042"/>
                  <a:pt x="2047" y="1194"/>
                  <a:pt x="2220" y="1017"/>
                </a:cubicBezTo>
                <a:cubicBezTo>
                  <a:pt x="2276" y="960"/>
                  <a:pt x="2323" y="906"/>
                  <a:pt x="2331" y="832"/>
                </a:cubicBezTo>
                <a:cubicBezTo>
                  <a:pt x="2348" y="653"/>
                  <a:pt x="2307" y="576"/>
                  <a:pt x="2218" y="482"/>
                </a:cubicBezTo>
                <a:cubicBezTo>
                  <a:pt x="1982" y="232"/>
                  <a:pt x="1677" y="179"/>
                  <a:pt x="1462" y="179"/>
                </a:cubicBezTo>
                <a:cubicBezTo>
                  <a:pt x="885" y="184"/>
                  <a:pt x="684" y="356"/>
                  <a:pt x="526" y="532"/>
                </a:cubicBezTo>
                <a:cubicBezTo>
                  <a:pt x="266" y="822"/>
                  <a:pt x="250" y="1072"/>
                  <a:pt x="254" y="1162"/>
                </a:cubicBezTo>
                <a:cubicBezTo>
                  <a:pt x="254" y="1173"/>
                  <a:pt x="251" y="1184"/>
                  <a:pt x="251" y="1195"/>
                </a:cubicBezTo>
                <a:cubicBezTo>
                  <a:pt x="251" y="1526"/>
                  <a:pt x="500" y="1784"/>
                  <a:pt x="806" y="1794"/>
                </a:cubicBezTo>
                <a:close/>
              </a:path>
            </a:pathLst>
          </a:custGeom>
          <a:solidFill>
            <a:srgbClr val="0FC8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8018047" y="3506302"/>
            <a:ext cx="1961914" cy="2411745"/>
          </a:xfrm>
          <a:custGeom>
            <a:avLst/>
            <a:gdLst>
              <a:gd name="T0" fmla="*/ 2352 w 2745"/>
              <a:gd name="T1" fmla="*/ 414 h 3379"/>
              <a:gd name="T2" fmla="*/ 1295 w 2745"/>
              <a:gd name="T3" fmla="*/ 2 h 3379"/>
              <a:gd name="T4" fmla="*/ 398 w 2745"/>
              <a:gd name="T5" fmla="*/ 361 h 3379"/>
              <a:gd name="T6" fmla="*/ 134 w 2745"/>
              <a:gd name="T7" fmla="*/ 1153 h 3379"/>
              <a:gd name="T8" fmla="*/ 176 w 2745"/>
              <a:gd name="T9" fmla="*/ 1489 h 3379"/>
              <a:gd name="T10" fmla="*/ 6 w 2745"/>
              <a:gd name="T11" fmla="*/ 1851 h 3379"/>
              <a:gd name="T12" fmla="*/ 149 w 2745"/>
              <a:gd name="T13" fmla="*/ 1949 h 3379"/>
              <a:gd name="T14" fmla="*/ 175 w 2745"/>
              <a:gd name="T15" fmla="*/ 2034 h 3379"/>
              <a:gd name="T16" fmla="*/ 173 w 2745"/>
              <a:gd name="T17" fmla="*/ 2152 h 3379"/>
              <a:gd name="T18" fmla="*/ 242 w 2745"/>
              <a:gd name="T19" fmla="*/ 2208 h 3379"/>
              <a:gd name="T20" fmla="*/ 236 w 2745"/>
              <a:gd name="T21" fmla="*/ 2244 h 3379"/>
              <a:gd name="T22" fmla="*/ 260 w 2745"/>
              <a:gd name="T23" fmla="*/ 2362 h 3379"/>
              <a:gd name="T24" fmla="*/ 295 w 2745"/>
              <a:gd name="T25" fmla="*/ 2506 h 3379"/>
              <a:gd name="T26" fmla="*/ 326 w 2745"/>
              <a:gd name="T27" fmla="*/ 2689 h 3379"/>
              <a:gd name="T28" fmla="*/ 657 w 2745"/>
              <a:gd name="T29" fmla="*/ 2734 h 3379"/>
              <a:gd name="T30" fmla="*/ 1022 w 2745"/>
              <a:gd name="T31" fmla="*/ 2806 h 3379"/>
              <a:gd name="T32" fmla="*/ 1285 w 2745"/>
              <a:gd name="T33" fmla="*/ 3379 h 3379"/>
              <a:gd name="T34" fmla="*/ 2209 w 2745"/>
              <a:gd name="T35" fmla="*/ 2524 h 3379"/>
              <a:gd name="T36" fmla="*/ 2337 w 2745"/>
              <a:gd name="T37" fmla="*/ 1883 h 3379"/>
              <a:gd name="T38" fmla="*/ 2662 w 2745"/>
              <a:gd name="T39" fmla="*/ 1238 h 3379"/>
              <a:gd name="T40" fmla="*/ 2352 w 2745"/>
              <a:gd name="T41" fmla="*/ 414 h 3379"/>
              <a:gd name="T42" fmla="*/ 1940 w 2745"/>
              <a:gd name="T43" fmla="*/ 1795 h 3379"/>
              <a:gd name="T44" fmla="*/ 1614 w 2745"/>
              <a:gd name="T45" fmla="*/ 1548 h 3379"/>
              <a:gd name="T46" fmla="*/ 1570 w 2745"/>
              <a:gd name="T47" fmla="*/ 1550 h 3379"/>
              <a:gd name="T48" fmla="*/ 1266 w 2745"/>
              <a:gd name="T49" fmla="*/ 1217 h 3379"/>
              <a:gd name="T50" fmla="*/ 526 w 2745"/>
              <a:gd name="T51" fmla="*/ 1018 h 3379"/>
              <a:gd name="T52" fmla="*/ 415 w 2745"/>
              <a:gd name="T53" fmla="*/ 833 h 3379"/>
              <a:gd name="T54" fmla="*/ 527 w 2745"/>
              <a:gd name="T55" fmla="*/ 483 h 3379"/>
              <a:gd name="T56" fmla="*/ 1283 w 2745"/>
              <a:gd name="T57" fmla="*/ 180 h 3379"/>
              <a:gd name="T58" fmla="*/ 2219 w 2745"/>
              <a:gd name="T59" fmla="*/ 532 h 3379"/>
              <a:gd name="T60" fmla="*/ 2492 w 2745"/>
              <a:gd name="T61" fmla="*/ 1163 h 3379"/>
              <a:gd name="T62" fmla="*/ 2494 w 2745"/>
              <a:gd name="T63" fmla="*/ 1195 h 3379"/>
              <a:gd name="T64" fmla="*/ 1940 w 2745"/>
              <a:gd name="T65" fmla="*/ 1795 h 3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45" h="3379">
                <a:moveTo>
                  <a:pt x="2352" y="414"/>
                </a:moveTo>
                <a:cubicBezTo>
                  <a:pt x="2163" y="203"/>
                  <a:pt x="1913" y="7"/>
                  <a:pt x="1295" y="2"/>
                </a:cubicBezTo>
                <a:cubicBezTo>
                  <a:pt x="1053" y="0"/>
                  <a:pt x="685" y="57"/>
                  <a:pt x="398" y="361"/>
                </a:cubicBezTo>
                <a:cubicBezTo>
                  <a:pt x="225" y="544"/>
                  <a:pt x="97" y="775"/>
                  <a:pt x="134" y="1153"/>
                </a:cubicBezTo>
                <a:cubicBezTo>
                  <a:pt x="142" y="1235"/>
                  <a:pt x="259" y="1330"/>
                  <a:pt x="176" y="1489"/>
                </a:cubicBezTo>
                <a:cubicBezTo>
                  <a:pt x="176" y="1489"/>
                  <a:pt x="0" y="1800"/>
                  <a:pt x="6" y="1851"/>
                </a:cubicBezTo>
                <a:cubicBezTo>
                  <a:pt x="6" y="1851"/>
                  <a:pt x="2" y="1946"/>
                  <a:pt x="149" y="1949"/>
                </a:cubicBezTo>
                <a:cubicBezTo>
                  <a:pt x="149" y="1949"/>
                  <a:pt x="185" y="1954"/>
                  <a:pt x="175" y="2034"/>
                </a:cubicBezTo>
                <a:lnTo>
                  <a:pt x="173" y="2152"/>
                </a:lnTo>
                <a:cubicBezTo>
                  <a:pt x="173" y="2152"/>
                  <a:pt x="178" y="2187"/>
                  <a:pt x="242" y="2208"/>
                </a:cubicBezTo>
                <a:cubicBezTo>
                  <a:pt x="242" y="2208"/>
                  <a:pt x="254" y="2220"/>
                  <a:pt x="236" y="2244"/>
                </a:cubicBezTo>
                <a:cubicBezTo>
                  <a:pt x="236" y="2244"/>
                  <a:pt x="202" y="2281"/>
                  <a:pt x="260" y="2362"/>
                </a:cubicBezTo>
                <a:cubicBezTo>
                  <a:pt x="282" y="2392"/>
                  <a:pt x="316" y="2430"/>
                  <a:pt x="295" y="2506"/>
                </a:cubicBezTo>
                <a:cubicBezTo>
                  <a:pt x="295" y="2506"/>
                  <a:pt x="268" y="2654"/>
                  <a:pt x="326" y="2689"/>
                </a:cubicBezTo>
                <a:cubicBezTo>
                  <a:pt x="326" y="2689"/>
                  <a:pt x="392" y="2767"/>
                  <a:pt x="657" y="2734"/>
                </a:cubicBezTo>
                <a:cubicBezTo>
                  <a:pt x="749" y="2723"/>
                  <a:pt x="920" y="2678"/>
                  <a:pt x="1022" y="2806"/>
                </a:cubicBezTo>
                <a:cubicBezTo>
                  <a:pt x="1022" y="2806"/>
                  <a:pt x="1266" y="3269"/>
                  <a:pt x="1285" y="3379"/>
                </a:cubicBezTo>
                <a:cubicBezTo>
                  <a:pt x="1285" y="3379"/>
                  <a:pt x="1701" y="2638"/>
                  <a:pt x="2209" y="2524"/>
                </a:cubicBezTo>
                <a:cubicBezTo>
                  <a:pt x="2209" y="2524"/>
                  <a:pt x="2085" y="2245"/>
                  <a:pt x="2337" y="1883"/>
                </a:cubicBezTo>
                <a:cubicBezTo>
                  <a:pt x="2337" y="1883"/>
                  <a:pt x="2653" y="1467"/>
                  <a:pt x="2662" y="1238"/>
                </a:cubicBezTo>
                <a:cubicBezTo>
                  <a:pt x="2662" y="1238"/>
                  <a:pt x="2745" y="853"/>
                  <a:pt x="2352" y="414"/>
                </a:cubicBezTo>
                <a:close/>
                <a:moveTo>
                  <a:pt x="1940" y="1795"/>
                </a:moveTo>
                <a:cubicBezTo>
                  <a:pt x="1725" y="1802"/>
                  <a:pt x="1714" y="1659"/>
                  <a:pt x="1614" y="1548"/>
                </a:cubicBezTo>
                <a:cubicBezTo>
                  <a:pt x="1599" y="1549"/>
                  <a:pt x="1585" y="1550"/>
                  <a:pt x="1570" y="1550"/>
                </a:cubicBezTo>
                <a:cubicBezTo>
                  <a:pt x="1318" y="1558"/>
                  <a:pt x="1364" y="1290"/>
                  <a:pt x="1266" y="1217"/>
                </a:cubicBezTo>
                <a:cubicBezTo>
                  <a:pt x="1031" y="1043"/>
                  <a:pt x="699" y="1195"/>
                  <a:pt x="526" y="1018"/>
                </a:cubicBezTo>
                <a:cubicBezTo>
                  <a:pt x="470" y="961"/>
                  <a:pt x="422" y="906"/>
                  <a:pt x="415" y="833"/>
                </a:cubicBezTo>
                <a:cubicBezTo>
                  <a:pt x="397" y="654"/>
                  <a:pt x="439" y="576"/>
                  <a:pt x="527" y="483"/>
                </a:cubicBezTo>
                <a:cubicBezTo>
                  <a:pt x="764" y="232"/>
                  <a:pt x="1069" y="180"/>
                  <a:pt x="1283" y="180"/>
                </a:cubicBezTo>
                <a:cubicBezTo>
                  <a:pt x="1860" y="184"/>
                  <a:pt x="2062" y="356"/>
                  <a:pt x="2219" y="532"/>
                </a:cubicBezTo>
                <a:cubicBezTo>
                  <a:pt x="2479" y="823"/>
                  <a:pt x="2496" y="1073"/>
                  <a:pt x="2492" y="1163"/>
                </a:cubicBezTo>
                <a:cubicBezTo>
                  <a:pt x="2492" y="1174"/>
                  <a:pt x="2494" y="1184"/>
                  <a:pt x="2494" y="1195"/>
                </a:cubicBezTo>
                <a:cubicBezTo>
                  <a:pt x="2494" y="1526"/>
                  <a:pt x="2246" y="1784"/>
                  <a:pt x="1940" y="1795"/>
                </a:cubicBezTo>
                <a:close/>
              </a:path>
            </a:pathLst>
          </a:custGeom>
          <a:solidFill>
            <a:srgbClr val="FF8D2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6053424" y="3662117"/>
            <a:ext cx="1899588" cy="1428078"/>
          </a:xfrm>
          <a:custGeom>
            <a:avLst/>
            <a:gdLst>
              <a:gd name="T0" fmla="*/ 1240 w 2656"/>
              <a:gd name="T1" fmla="*/ 0 h 2001"/>
              <a:gd name="T2" fmla="*/ 0 w 2656"/>
              <a:gd name="T3" fmla="*/ 864 h 2001"/>
              <a:gd name="T4" fmla="*/ 1240 w 2656"/>
              <a:gd name="T5" fmla="*/ 1728 h 2001"/>
              <a:gd name="T6" fmla="*/ 1834 w 2656"/>
              <a:gd name="T7" fmla="*/ 1623 h 2001"/>
              <a:gd name="T8" fmla="*/ 2656 w 2656"/>
              <a:gd name="T9" fmla="*/ 2001 h 2001"/>
              <a:gd name="T10" fmla="*/ 2219 w 2656"/>
              <a:gd name="T11" fmla="*/ 1613 h 2001"/>
              <a:gd name="T12" fmla="*/ 2156 w 2656"/>
              <a:gd name="T13" fmla="*/ 1447 h 2001"/>
              <a:gd name="T14" fmla="*/ 2481 w 2656"/>
              <a:gd name="T15" fmla="*/ 864 h 2001"/>
              <a:gd name="T16" fmla="*/ 1240 w 2656"/>
              <a:gd name="T17" fmla="*/ 0 h 2001"/>
              <a:gd name="T18" fmla="*/ 1240 w 2656"/>
              <a:gd name="T19" fmla="*/ 69 h 2001"/>
              <a:gd name="T20" fmla="*/ 2412 w 2656"/>
              <a:gd name="T21" fmla="*/ 864 h 2001"/>
              <a:gd name="T22" fmla="*/ 2115 w 2656"/>
              <a:gd name="T23" fmla="*/ 1392 h 2001"/>
              <a:gd name="T24" fmla="*/ 2080 w 2656"/>
              <a:gd name="T25" fmla="*/ 1418 h 2001"/>
              <a:gd name="T26" fmla="*/ 2089 w 2656"/>
              <a:gd name="T27" fmla="*/ 1460 h 2001"/>
              <a:gd name="T28" fmla="*/ 2160 w 2656"/>
              <a:gd name="T29" fmla="*/ 1648 h 2001"/>
              <a:gd name="T30" fmla="*/ 2195 w 2656"/>
              <a:gd name="T31" fmla="*/ 1700 h 2001"/>
              <a:gd name="T32" fmla="*/ 1858 w 2656"/>
              <a:gd name="T33" fmla="*/ 1558 h 2001"/>
              <a:gd name="T34" fmla="*/ 1833 w 2656"/>
              <a:gd name="T35" fmla="*/ 1549 h 2001"/>
              <a:gd name="T36" fmla="*/ 1809 w 2656"/>
              <a:gd name="T37" fmla="*/ 1558 h 2001"/>
              <a:gd name="T38" fmla="*/ 1240 w 2656"/>
              <a:gd name="T39" fmla="*/ 1659 h 2001"/>
              <a:gd name="T40" fmla="*/ 69 w 2656"/>
              <a:gd name="T41" fmla="*/ 864 h 2001"/>
              <a:gd name="T42" fmla="*/ 1240 w 2656"/>
              <a:gd name="T43" fmla="*/ 69 h 2001"/>
              <a:gd name="T44" fmla="*/ 1240 w 2656"/>
              <a:gd name="T45" fmla="*/ 69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56" h="2001">
                <a:moveTo>
                  <a:pt x="1240" y="0"/>
                </a:moveTo>
                <a:cubicBezTo>
                  <a:pt x="555" y="0"/>
                  <a:pt x="0" y="387"/>
                  <a:pt x="0" y="864"/>
                </a:cubicBezTo>
                <a:cubicBezTo>
                  <a:pt x="0" y="1341"/>
                  <a:pt x="555" y="1728"/>
                  <a:pt x="1240" y="1728"/>
                </a:cubicBezTo>
                <a:cubicBezTo>
                  <a:pt x="1455" y="1728"/>
                  <a:pt x="1657" y="1690"/>
                  <a:pt x="1834" y="1623"/>
                </a:cubicBezTo>
                <a:cubicBezTo>
                  <a:pt x="2181" y="1754"/>
                  <a:pt x="2656" y="2001"/>
                  <a:pt x="2656" y="2001"/>
                </a:cubicBezTo>
                <a:cubicBezTo>
                  <a:pt x="2656" y="2001"/>
                  <a:pt x="2346" y="1826"/>
                  <a:pt x="2219" y="1613"/>
                </a:cubicBezTo>
                <a:cubicBezTo>
                  <a:pt x="2186" y="1558"/>
                  <a:pt x="2167" y="1501"/>
                  <a:pt x="2156" y="1447"/>
                </a:cubicBezTo>
                <a:cubicBezTo>
                  <a:pt x="2358" y="1293"/>
                  <a:pt x="2481" y="1089"/>
                  <a:pt x="2481" y="864"/>
                </a:cubicBezTo>
                <a:cubicBezTo>
                  <a:pt x="2481" y="387"/>
                  <a:pt x="1926" y="0"/>
                  <a:pt x="1240" y="0"/>
                </a:cubicBezTo>
                <a:moveTo>
                  <a:pt x="1240" y="69"/>
                </a:moveTo>
                <a:cubicBezTo>
                  <a:pt x="1887" y="69"/>
                  <a:pt x="2412" y="426"/>
                  <a:pt x="2412" y="864"/>
                </a:cubicBezTo>
                <a:cubicBezTo>
                  <a:pt x="2412" y="1058"/>
                  <a:pt x="2307" y="1246"/>
                  <a:pt x="2115" y="1392"/>
                </a:cubicBezTo>
                <a:lnTo>
                  <a:pt x="2080" y="1418"/>
                </a:lnTo>
                <a:lnTo>
                  <a:pt x="2089" y="1460"/>
                </a:lnTo>
                <a:cubicBezTo>
                  <a:pt x="2103" y="1529"/>
                  <a:pt x="2126" y="1593"/>
                  <a:pt x="2160" y="1648"/>
                </a:cubicBezTo>
                <a:cubicBezTo>
                  <a:pt x="2170" y="1666"/>
                  <a:pt x="2182" y="1683"/>
                  <a:pt x="2195" y="1700"/>
                </a:cubicBezTo>
                <a:cubicBezTo>
                  <a:pt x="2082" y="1649"/>
                  <a:pt x="1965" y="1599"/>
                  <a:pt x="1858" y="1558"/>
                </a:cubicBezTo>
                <a:lnTo>
                  <a:pt x="1833" y="1549"/>
                </a:lnTo>
                <a:lnTo>
                  <a:pt x="1809" y="1558"/>
                </a:lnTo>
                <a:cubicBezTo>
                  <a:pt x="1636" y="1624"/>
                  <a:pt x="1439" y="1659"/>
                  <a:pt x="1240" y="1659"/>
                </a:cubicBezTo>
                <a:cubicBezTo>
                  <a:pt x="594" y="1659"/>
                  <a:pt x="69" y="1302"/>
                  <a:pt x="69" y="864"/>
                </a:cubicBezTo>
                <a:cubicBezTo>
                  <a:pt x="69" y="426"/>
                  <a:pt x="594" y="69"/>
                  <a:pt x="1240" y="69"/>
                </a:cubicBezTo>
                <a:lnTo>
                  <a:pt x="1240" y="69"/>
                </a:lnTo>
                <a:close/>
              </a:path>
            </a:pathLst>
          </a:custGeom>
          <a:solidFill>
            <a:srgbClr val="FF8D2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2915445" y="1106751"/>
            <a:ext cx="581258" cy="714039"/>
          </a:xfrm>
          <a:custGeom>
            <a:avLst/>
            <a:gdLst>
              <a:gd name="T0" fmla="*/ 697 w 813"/>
              <a:gd name="T1" fmla="*/ 122 h 1001"/>
              <a:gd name="T2" fmla="*/ 384 w 813"/>
              <a:gd name="T3" fmla="*/ 0 h 1001"/>
              <a:gd name="T4" fmla="*/ 118 w 813"/>
              <a:gd name="T5" fmla="*/ 106 h 1001"/>
              <a:gd name="T6" fmla="*/ 39 w 813"/>
              <a:gd name="T7" fmla="*/ 341 h 1001"/>
              <a:gd name="T8" fmla="*/ 52 w 813"/>
              <a:gd name="T9" fmla="*/ 441 h 1001"/>
              <a:gd name="T10" fmla="*/ 2 w 813"/>
              <a:gd name="T11" fmla="*/ 548 h 1001"/>
              <a:gd name="T12" fmla="*/ 44 w 813"/>
              <a:gd name="T13" fmla="*/ 577 h 1001"/>
              <a:gd name="T14" fmla="*/ 52 w 813"/>
              <a:gd name="T15" fmla="*/ 602 h 1001"/>
              <a:gd name="T16" fmla="*/ 51 w 813"/>
              <a:gd name="T17" fmla="*/ 637 h 1001"/>
              <a:gd name="T18" fmla="*/ 72 w 813"/>
              <a:gd name="T19" fmla="*/ 654 h 1001"/>
              <a:gd name="T20" fmla="*/ 70 w 813"/>
              <a:gd name="T21" fmla="*/ 664 h 1001"/>
              <a:gd name="T22" fmla="*/ 77 w 813"/>
              <a:gd name="T23" fmla="*/ 699 h 1001"/>
              <a:gd name="T24" fmla="*/ 87 w 813"/>
              <a:gd name="T25" fmla="*/ 742 h 1001"/>
              <a:gd name="T26" fmla="*/ 96 w 813"/>
              <a:gd name="T27" fmla="*/ 796 h 1001"/>
              <a:gd name="T28" fmla="*/ 194 w 813"/>
              <a:gd name="T29" fmla="*/ 810 h 1001"/>
              <a:gd name="T30" fmla="*/ 303 w 813"/>
              <a:gd name="T31" fmla="*/ 831 h 1001"/>
              <a:gd name="T32" fmla="*/ 381 w 813"/>
              <a:gd name="T33" fmla="*/ 1001 h 1001"/>
              <a:gd name="T34" fmla="*/ 654 w 813"/>
              <a:gd name="T35" fmla="*/ 747 h 1001"/>
              <a:gd name="T36" fmla="*/ 692 w 813"/>
              <a:gd name="T37" fmla="*/ 558 h 1001"/>
              <a:gd name="T38" fmla="*/ 789 w 813"/>
              <a:gd name="T39" fmla="*/ 366 h 1001"/>
              <a:gd name="T40" fmla="*/ 697 w 813"/>
              <a:gd name="T41" fmla="*/ 122 h 1001"/>
              <a:gd name="T42" fmla="*/ 575 w 813"/>
              <a:gd name="T43" fmla="*/ 531 h 1001"/>
              <a:gd name="T44" fmla="*/ 478 w 813"/>
              <a:gd name="T45" fmla="*/ 458 h 1001"/>
              <a:gd name="T46" fmla="*/ 465 w 813"/>
              <a:gd name="T47" fmla="*/ 459 h 1001"/>
              <a:gd name="T48" fmla="*/ 375 w 813"/>
              <a:gd name="T49" fmla="*/ 360 h 1001"/>
              <a:gd name="T50" fmla="*/ 156 w 813"/>
              <a:gd name="T51" fmla="*/ 301 h 1001"/>
              <a:gd name="T52" fmla="*/ 123 w 813"/>
              <a:gd name="T53" fmla="*/ 246 h 1001"/>
              <a:gd name="T54" fmla="*/ 156 w 813"/>
              <a:gd name="T55" fmla="*/ 143 h 1001"/>
              <a:gd name="T56" fmla="*/ 380 w 813"/>
              <a:gd name="T57" fmla="*/ 53 h 1001"/>
              <a:gd name="T58" fmla="*/ 657 w 813"/>
              <a:gd name="T59" fmla="*/ 157 h 1001"/>
              <a:gd name="T60" fmla="*/ 738 w 813"/>
              <a:gd name="T61" fmla="*/ 344 h 1001"/>
              <a:gd name="T62" fmla="*/ 739 w 813"/>
              <a:gd name="T63" fmla="*/ 354 h 1001"/>
              <a:gd name="T64" fmla="*/ 575 w 813"/>
              <a:gd name="T65" fmla="*/ 531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3" h="1001">
                <a:moveTo>
                  <a:pt x="697" y="122"/>
                </a:moveTo>
                <a:cubicBezTo>
                  <a:pt x="641" y="60"/>
                  <a:pt x="567" y="2"/>
                  <a:pt x="384" y="0"/>
                </a:cubicBezTo>
                <a:cubicBezTo>
                  <a:pt x="312" y="0"/>
                  <a:pt x="203" y="17"/>
                  <a:pt x="118" y="106"/>
                </a:cubicBezTo>
                <a:cubicBezTo>
                  <a:pt x="67" y="161"/>
                  <a:pt x="29" y="229"/>
                  <a:pt x="39" y="341"/>
                </a:cubicBezTo>
                <a:cubicBezTo>
                  <a:pt x="42" y="365"/>
                  <a:pt x="76" y="394"/>
                  <a:pt x="52" y="441"/>
                </a:cubicBezTo>
                <a:cubicBezTo>
                  <a:pt x="52" y="441"/>
                  <a:pt x="0" y="533"/>
                  <a:pt x="2" y="548"/>
                </a:cubicBezTo>
                <a:cubicBezTo>
                  <a:pt x="2" y="548"/>
                  <a:pt x="1" y="576"/>
                  <a:pt x="44" y="577"/>
                </a:cubicBezTo>
                <a:cubicBezTo>
                  <a:pt x="44" y="577"/>
                  <a:pt x="55" y="578"/>
                  <a:pt x="52" y="602"/>
                </a:cubicBezTo>
                <a:lnTo>
                  <a:pt x="51" y="637"/>
                </a:lnTo>
                <a:cubicBezTo>
                  <a:pt x="51" y="637"/>
                  <a:pt x="53" y="648"/>
                  <a:pt x="72" y="654"/>
                </a:cubicBezTo>
                <a:cubicBezTo>
                  <a:pt x="72" y="654"/>
                  <a:pt x="75" y="657"/>
                  <a:pt x="70" y="664"/>
                </a:cubicBezTo>
                <a:cubicBezTo>
                  <a:pt x="70" y="664"/>
                  <a:pt x="60" y="675"/>
                  <a:pt x="77" y="699"/>
                </a:cubicBezTo>
                <a:cubicBezTo>
                  <a:pt x="83" y="708"/>
                  <a:pt x="94" y="719"/>
                  <a:pt x="87" y="742"/>
                </a:cubicBezTo>
                <a:cubicBezTo>
                  <a:pt x="87" y="742"/>
                  <a:pt x="79" y="786"/>
                  <a:pt x="96" y="796"/>
                </a:cubicBezTo>
                <a:cubicBezTo>
                  <a:pt x="96" y="796"/>
                  <a:pt x="116" y="819"/>
                  <a:pt x="194" y="810"/>
                </a:cubicBezTo>
                <a:cubicBezTo>
                  <a:pt x="222" y="806"/>
                  <a:pt x="273" y="793"/>
                  <a:pt x="303" y="831"/>
                </a:cubicBezTo>
                <a:cubicBezTo>
                  <a:pt x="303" y="831"/>
                  <a:pt x="375" y="968"/>
                  <a:pt x="381" y="1001"/>
                </a:cubicBezTo>
                <a:cubicBezTo>
                  <a:pt x="381" y="1001"/>
                  <a:pt x="504" y="781"/>
                  <a:pt x="654" y="747"/>
                </a:cubicBezTo>
                <a:cubicBezTo>
                  <a:pt x="654" y="747"/>
                  <a:pt x="618" y="665"/>
                  <a:pt x="692" y="558"/>
                </a:cubicBezTo>
                <a:cubicBezTo>
                  <a:pt x="692" y="558"/>
                  <a:pt x="786" y="434"/>
                  <a:pt x="789" y="366"/>
                </a:cubicBezTo>
                <a:cubicBezTo>
                  <a:pt x="789" y="366"/>
                  <a:pt x="813" y="252"/>
                  <a:pt x="697" y="122"/>
                </a:cubicBezTo>
                <a:close/>
                <a:moveTo>
                  <a:pt x="575" y="531"/>
                </a:moveTo>
                <a:cubicBezTo>
                  <a:pt x="511" y="533"/>
                  <a:pt x="508" y="491"/>
                  <a:pt x="478" y="458"/>
                </a:cubicBezTo>
                <a:cubicBezTo>
                  <a:pt x="474" y="458"/>
                  <a:pt x="469" y="459"/>
                  <a:pt x="465" y="459"/>
                </a:cubicBezTo>
                <a:cubicBezTo>
                  <a:pt x="390" y="461"/>
                  <a:pt x="404" y="382"/>
                  <a:pt x="375" y="360"/>
                </a:cubicBezTo>
                <a:cubicBezTo>
                  <a:pt x="305" y="308"/>
                  <a:pt x="207" y="353"/>
                  <a:pt x="156" y="301"/>
                </a:cubicBezTo>
                <a:cubicBezTo>
                  <a:pt x="139" y="284"/>
                  <a:pt x="125" y="268"/>
                  <a:pt x="123" y="246"/>
                </a:cubicBezTo>
                <a:cubicBezTo>
                  <a:pt x="118" y="193"/>
                  <a:pt x="130" y="170"/>
                  <a:pt x="156" y="143"/>
                </a:cubicBezTo>
                <a:cubicBezTo>
                  <a:pt x="226" y="68"/>
                  <a:pt x="317" y="53"/>
                  <a:pt x="380" y="53"/>
                </a:cubicBezTo>
                <a:cubicBezTo>
                  <a:pt x="551" y="54"/>
                  <a:pt x="611" y="105"/>
                  <a:pt x="657" y="157"/>
                </a:cubicBezTo>
                <a:cubicBezTo>
                  <a:pt x="734" y="243"/>
                  <a:pt x="739" y="317"/>
                  <a:pt x="738" y="344"/>
                </a:cubicBezTo>
                <a:cubicBezTo>
                  <a:pt x="738" y="347"/>
                  <a:pt x="739" y="350"/>
                  <a:pt x="739" y="354"/>
                </a:cubicBezTo>
                <a:cubicBezTo>
                  <a:pt x="739" y="452"/>
                  <a:pt x="665" y="528"/>
                  <a:pt x="575" y="531"/>
                </a:cubicBezTo>
                <a:close/>
              </a:path>
            </a:pathLst>
          </a:custGeom>
          <a:solidFill>
            <a:srgbClr val="FF8D2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8867578" y="3782704"/>
            <a:ext cx="581258" cy="714039"/>
          </a:xfrm>
          <a:custGeom>
            <a:avLst/>
            <a:gdLst>
              <a:gd name="T0" fmla="*/ 116 w 812"/>
              <a:gd name="T1" fmla="*/ 122 h 999"/>
              <a:gd name="T2" fmla="*/ 429 w 812"/>
              <a:gd name="T3" fmla="*/ 1 h 999"/>
              <a:gd name="T4" fmla="*/ 694 w 812"/>
              <a:gd name="T5" fmla="*/ 107 h 999"/>
              <a:gd name="T6" fmla="*/ 772 w 812"/>
              <a:gd name="T7" fmla="*/ 341 h 999"/>
              <a:gd name="T8" fmla="*/ 759 w 812"/>
              <a:gd name="T9" fmla="*/ 440 h 999"/>
              <a:gd name="T10" fmla="*/ 810 w 812"/>
              <a:gd name="T11" fmla="*/ 547 h 999"/>
              <a:gd name="T12" fmla="*/ 767 w 812"/>
              <a:gd name="T13" fmla="*/ 576 h 999"/>
              <a:gd name="T14" fmla="*/ 760 w 812"/>
              <a:gd name="T15" fmla="*/ 601 h 999"/>
              <a:gd name="T16" fmla="*/ 760 w 812"/>
              <a:gd name="T17" fmla="*/ 636 h 999"/>
              <a:gd name="T18" fmla="*/ 740 w 812"/>
              <a:gd name="T19" fmla="*/ 653 h 999"/>
              <a:gd name="T20" fmla="*/ 742 w 812"/>
              <a:gd name="T21" fmla="*/ 663 h 999"/>
              <a:gd name="T22" fmla="*/ 735 w 812"/>
              <a:gd name="T23" fmla="*/ 698 h 999"/>
              <a:gd name="T24" fmla="*/ 724 w 812"/>
              <a:gd name="T25" fmla="*/ 740 h 999"/>
              <a:gd name="T26" fmla="*/ 715 w 812"/>
              <a:gd name="T27" fmla="*/ 794 h 999"/>
              <a:gd name="T28" fmla="*/ 617 w 812"/>
              <a:gd name="T29" fmla="*/ 808 h 999"/>
              <a:gd name="T30" fmla="*/ 509 w 812"/>
              <a:gd name="T31" fmla="*/ 829 h 999"/>
              <a:gd name="T32" fmla="*/ 432 w 812"/>
              <a:gd name="T33" fmla="*/ 999 h 999"/>
              <a:gd name="T34" fmla="*/ 159 w 812"/>
              <a:gd name="T35" fmla="*/ 746 h 999"/>
              <a:gd name="T36" fmla="*/ 121 w 812"/>
              <a:gd name="T37" fmla="*/ 557 h 999"/>
              <a:gd name="T38" fmla="*/ 25 w 812"/>
              <a:gd name="T39" fmla="*/ 366 h 999"/>
              <a:gd name="T40" fmla="*/ 116 w 812"/>
              <a:gd name="T41" fmla="*/ 122 h 999"/>
              <a:gd name="T42" fmla="*/ 238 w 812"/>
              <a:gd name="T43" fmla="*/ 530 h 999"/>
              <a:gd name="T44" fmla="*/ 335 w 812"/>
              <a:gd name="T45" fmla="*/ 457 h 999"/>
              <a:gd name="T46" fmla="*/ 348 w 812"/>
              <a:gd name="T47" fmla="*/ 458 h 999"/>
              <a:gd name="T48" fmla="*/ 437 w 812"/>
              <a:gd name="T49" fmla="*/ 360 h 999"/>
              <a:gd name="T50" fmla="*/ 656 w 812"/>
              <a:gd name="T51" fmla="*/ 301 h 999"/>
              <a:gd name="T52" fmla="*/ 689 w 812"/>
              <a:gd name="T53" fmla="*/ 246 h 999"/>
              <a:gd name="T54" fmla="*/ 656 w 812"/>
              <a:gd name="T55" fmla="*/ 143 h 999"/>
              <a:gd name="T56" fmla="*/ 432 w 812"/>
              <a:gd name="T57" fmla="*/ 53 h 999"/>
              <a:gd name="T58" fmla="*/ 156 w 812"/>
              <a:gd name="T59" fmla="*/ 157 h 999"/>
              <a:gd name="T60" fmla="*/ 75 w 812"/>
              <a:gd name="T61" fmla="*/ 344 h 999"/>
              <a:gd name="T62" fmla="*/ 74 w 812"/>
              <a:gd name="T63" fmla="*/ 353 h 999"/>
              <a:gd name="T64" fmla="*/ 238 w 812"/>
              <a:gd name="T65" fmla="*/ 530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2" h="999">
                <a:moveTo>
                  <a:pt x="116" y="122"/>
                </a:moveTo>
                <a:cubicBezTo>
                  <a:pt x="172" y="60"/>
                  <a:pt x="246" y="2"/>
                  <a:pt x="429" y="1"/>
                </a:cubicBezTo>
                <a:cubicBezTo>
                  <a:pt x="500" y="0"/>
                  <a:pt x="609" y="17"/>
                  <a:pt x="694" y="107"/>
                </a:cubicBezTo>
                <a:cubicBezTo>
                  <a:pt x="745" y="161"/>
                  <a:pt x="783" y="229"/>
                  <a:pt x="772" y="341"/>
                </a:cubicBezTo>
                <a:cubicBezTo>
                  <a:pt x="770" y="365"/>
                  <a:pt x="735" y="393"/>
                  <a:pt x="759" y="440"/>
                </a:cubicBezTo>
                <a:cubicBezTo>
                  <a:pt x="759" y="440"/>
                  <a:pt x="812" y="532"/>
                  <a:pt x="810" y="547"/>
                </a:cubicBezTo>
                <a:cubicBezTo>
                  <a:pt x="810" y="547"/>
                  <a:pt x="811" y="575"/>
                  <a:pt x="767" y="576"/>
                </a:cubicBezTo>
                <a:cubicBezTo>
                  <a:pt x="767" y="576"/>
                  <a:pt x="757" y="577"/>
                  <a:pt x="760" y="601"/>
                </a:cubicBezTo>
                <a:lnTo>
                  <a:pt x="760" y="636"/>
                </a:lnTo>
                <a:cubicBezTo>
                  <a:pt x="760" y="636"/>
                  <a:pt x="759" y="646"/>
                  <a:pt x="740" y="653"/>
                </a:cubicBezTo>
                <a:cubicBezTo>
                  <a:pt x="740" y="653"/>
                  <a:pt x="736" y="656"/>
                  <a:pt x="742" y="663"/>
                </a:cubicBezTo>
                <a:cubicBezTo>
                  <a:pt x="742" y="663"/>
                  <a:pt x="752" y="674"/>
                  <a:pt x="735" y="698"/>
                </a:cubicBezTo>
                <a:cubicBezTo>
                  <a:pt x="728" y="707"/>
                  <a:pt x="718" y="718"/>
                  <a:pt x="724" y="740"/>
                </a:cubicBezTo>
                <a:cubicBezTo>
                  <a:pt x="724" y="740"/>
                  <a:pt x="732" y="784"/>
                  <a:pt x="715" y="794"/>
                </a:cubicBezTo>
                <a:cubicBezTo>
                  <a:pt x="715" y="794"/>
                  <a:pt x="696" y="818"/>
                  <a:pt x="617" y="808"/>
                </a:cubicBezTo>
                <a:cubicBezTo>
                  <a:pt x="590" y="805"/>
                  <a:pt x="539" y="791"/>
                  <a:pt x="509" y="829"/>
                </a:cubicBezTo>
                <a:cubicBezTo>
                  <a:pt x="509" y="829"/>
                  <a:pt x="437" y="966"/>
                  <a:pt x="432" y="999"/>
                </a:cubicBezTo>
                <a:cubicBezTo>
                  <a:pt x="432" y="999"/>
                  <a:pt x="309" y="780"/>
                  <a:pt x="159" y="746"/>
                </a:cubicBezTo>
                <a:cubicBezTo>
                  <a:pt x="159" y="746"/>
                  <a:pt x="195" y="663"/>
                  <a:pt x="121" y="557"/>
                </a:cubicBezTo>
                <a:cubicBezTo>
                  <a:pt x="121" y="557"/>
                  <a:pt x="28" y="434"/>
                  <a:pt x="25" y="366"/>
                </a:cubicBezTo>
                <a:cubicBezTo>
                  <a:pt x="25" y="366"/>
                  <a:pt x="0" y="252"/>
                  <a:pt x="116" y="122"/>
                </a:cubicBezTo>
                <a:close/>
                <a:moveTo>
                  <a:pt x="238" y="530"/>
                </a:moveTo>
                <a:cubicBezTo>
                  <a:pt x="302" y="532"/>
                  <a:pt x="305" y="490"/>
                  <a:pt x="335" y="457"/>
                </a:cubicBezTo>
                <a:cubicBezTo>
                  <a:pt x="339" y="458"/>
                  <a:pt x="343" y="458"/>
                  <a:pt x="348" y="458"/>
                </a:cubicBezTo>
                <a:cubicBezTo>
                  <a:pt x="422" y="460"/>
                  <a:pt x="408" y="381"/>
                  <a:pt x="437" y="360"/>
                </a:cubicBezTo>
                <a:cubicBezTo>
                  <a:pt x="507" y="308"/>
                  <a:pt x="605" y="353"/>
                  <a:pt x="656" y="301"/>
                </a:cubicBezTo>
                <a:cubicBezTo>
                  <a:pt x="672" y="284"/>
                  <a:pt x="687" y="268"/>
                  <a:pt x="689" y="246"/>
                </a:cubicBezTo>
                <a:cubicBezTo>
                  <a:pt x="694" y="193"/>
                  <a:pt x="682" y="170"/>
                  <a:pt x="656" y="143"/>
                </a:cubicBezTo>
                <a:cubicBezTo>
                  <a:pt x="586" y="69"/>
                  <a:pt x="496" y="53"/>
                  <a:pt x="432" y="53"/>
                </a:cubicBezTo>
                <a:cubicBezTo>
                  <a:pt x="262" y="54"/>
                  <a:pt x="202" y="105"/>
                  <a:pt x="156" y="157"/>
                </a:cubicBezTo>
                <a:cubicBezTo>
                  <a:pt x="79" y="243"/>
                  <a:pt x="74" y="317"/>
                  <a:pt x="75" y="344"/>
                </a:cubicBezTo>
                <a:cubicBezTo>
                  <a:pt x="75" y="347"/>
                  <a:pt x="74" y="350"/>
                  <a:pt x="74" y="353"/>
                </a:cubicBezTo>
                <a:cubicBezTo>
                  <a:pt x="74" y="451"/>
                  <a:pt x="148" y="527"/>
                  <a:pt x="238" y="530"/>
                </a:cubicBezTo>
                <a:close/>
              </a:path>
            </a:pathLst>
          </a:custGeom>
          <a:solidFill>
            <a:srgbClr val="0FC8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9004424" y="3870774"/>
            <a:ext cx="172074" cy="211366"/>
          </a:xfrm>
          <a:custGeom>
            <a:avLst/>
            <a:gdLst>
              <a:gd name="T0" fmla="*/ 206 w 241"/>
              <a:gd name="T1" fmla="*/ 36 h 296"/>
              <a:gd name="T2" fmla="*/ 114 w 241"/>
              <a:gd name="T3" fmla="*/ 0 h 296"/>
              <a:gd name="T4" fmla="*/ 35 w 241"/>
              <a:gd name="T5" fmla="*/ 32 h 296"/>
              <a:gd name="T6" fmla="*/ 12 w 241"/>
              <a:gd name="T7" fmla="*/ 101 h 296"/>
              <a:gd name="T8" fmla="*/ 16 w 241"/>
              <a:gd name="T9" fmla="*/ 131 h 296"/>
              <a:gd name="T10" fmla="*/ 1 w 241"/>
              <a:gd name="T11" fmla="*/ 162 h 296"/>
              <a:gd name="T12" fmla="*/ 14 w 241"/>
              <a:gd name="T13" fmla="*/ 171 h 296"/>
              <a:gd name="T14" fmla="*/ 16 w 241"/>
              <a:gd name="T15" fmla="*/ 178 h 296"/>
              <a:gd name="T16" fmla="*/ 16 w 241"/>
              <a:gd name="T17" fmla="*/ 189 h 296"/>
              <a:gd name="T18" fmla="*/ 22 w 241"/>
              <a:gd name="T19" fmla="*/ 194 h 296"/>
              <a:gd name="T20" fmla="*/ 21 w 241"/>
              <a:gd name="T21" fmla="*/ 197 h 296"/>
              <a:gd name="T22" fmla="*/ 23 w 241"/>
              <a:gd name="T23" fmla="*/ 207 h 296"/>
              <a:gd name="T24" fmla="*/ 26 w 241"/>
              <a:gd name="T25" fmla="*/ 220 h 296"/>
              <a:gd name="T26" fmla="*/ 29 w 241"/>
              <a:gd name="T27" fmla="*/ 236 h 296"/>
              <a:gd name="T28" fmla="*/ 58 w 241"/>
              <a:gd name="T29" fmla="*/ 240 h 296"/>
              <a:gd name="T30" fmla="*/ 90 w 241"/>
              <a:gd name="T31" fmla="*/ 246 h 296"/>
              <a:gd name="T32" fmla="*/ 113 w 241"/>
              <a:gd name="T33" fmla="*/ 296 h 296"/>
              <a:gd name="T34" fmla="*/ 194 w 241"/>
              <a:gd name="T35" fmla="*/ 221 h 296"/>
              <a:gd name="T36" fmla="*/ 205 w 241"/>
              <a:gd name="T37" fmla="*/ 165 h 296"/>
              <a:gd name="T38" fmla="*/ 234 w 241"/>
              <a:gd name="T39" fmla="*/ 109 h 296"/>
              <a:gd name="T40" fmla="*/ 206 w 241"/>
              <a:gd name="T41" fmla="*/ 36 h 296"/>
              <a:gd name="T42" fmla="*/ 170 w 241"/>
              <a:gd name="T43" fmla="*/ 157 h 296"/>
              <a:gd name="T44" fmla="*/ 142 w 241"/>
              <a:gd name="T45" fmla="*/ 136 h 296"/>
              <a:gd name="T46" fmla="*/ 138 w 241"/>
              <a:gd name="T47" fmla="*/ 136 h 296"/>
              <a:gd name="T48" fmla="*/ 111 w 241"/>
              <a:gd name="T49" fmla="*/ 107 h 296"/>
              <a:gd name="T50" fmla="*/ 47 w 241"/>
              <a:gd name="T51" fmla="*/ 89 h 296"/>
              <a:gd name="T52" fmla="*/ 37 w 241"/>
              <a:gd name="T53" fmla="*/ 73 h 296"/>
              <a:gd name="T54" fmla="*/ 47 w 241"/>
              <a:gd name="T55" fmla="*/ 42 h 296"/>
              <a:gd name="T56" fmla="*/ 113 w 241"/>
              <a:gd name="T57" fmla="*/ 16 h 296"/>
              <a:gd name="T58" fmla="*/ 195 w 241"/>
              <a:gd name="T59" fmla="*/ 47 h 296"/>
              <a:gd name="T60" fmla="*/ 219 w 241"/>
              <a:gd name="T61" fmla="*/ 102 h 296"/>
              <a:gd name="T62" fmla="*/ 219 w 241"/>
              <a:gd name="T63" fmla="*/ 105 h 296"/>
              <a:gd name="T64" fmla="*/ 170 w 241"/>
              <a:gd name="T65" fmla="*/ 157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1" h="296">
                <a:moveTo>
                  <a:pt x="206" y="36"/>
                </a:moveTo>
                <a:cubicBezTo>
                  <a:pt x="190" y="18"/>
                  <a:pt x="168" y="1"/>
                  <a:pt x="114" y="0"/>
                </a:cubicBezTo>
                <a:cubicBezTo>
                  <a:pt x="93" y="0"/>
                  <a:pt x="60" y="5"/>
                  <a:pt x="35" y="32"/>
                </a:cubicBezTo>
                <a:cubicBezTo>
                  <a:pt x="20" y="48"/>
                  <a:pt x="9" y="68"/>
                  <a:pt x="12" y="101"/>
                </a:cubicBezTo>
                <a:cubicBezTo>
                  <a:pt x="13" y="108"/>
                  <a:pt x="23" y="117"/>
                  <a:pt x="16" y="131"/>
                </a:cubicBezTo>
                <a:cubicBezTo>
                  <a:pt x="16" y="131"/>
                  <a:pt x="0" y="158"/>
                  <a:pt x="1" y="162"/>
                </a:cubicBezTo>
                <a:cubicBezTo>
                  <a:pt x="1" y="162"/>
                  <a:pt x="1" y="171"/>
                  <a:pt x="14" y="171"/>
                </a:cubicBezTo>
                <a:cubicBezTo>
                  <a:pt x="14" y="171"/>
                  <a:pt x="17" y="171"/>
                  <a:pt x="16" y="178"/>
                </a:cubicBezTo>
                <a:lnTo>
                  <a:pt x="16" y="189"/>
                </a:lnTo>
                <a:cubicBezTo>
                  <a:pt x="16" y="189"/>
                  <a:pt x="16" y="192"/>
                  <a:pt x="22" y="194"/>
                </a:cubicBezTo>
                <a:cubicBezTo>
                  <a:pt x="22" y="194"/>
                  <a:pt x="23" y="195"/>
                  <a:pt x="21" y="197"/>
                </a:cubicBezTo>
                <a:cubicBezTo>
                  <a:pt x="21" y="197"/>
                  <a:pt x="18" y="200"/>
                  <a:pt x="23" y="207"/>
                </a:cubicBezTo>
                <a:cubicBezTo>
                  <a:pt x="25" y="210"/>
                  <a:pt x="28" y="213"/>
                  <a:pt x="26" y="220"/>
                </a:cubicBezTo>
                <a:cubicBezTo>
                  <a:pt x="26" y="220"/>
                  <a:pt x="24" y="233"/>
                  <a:pt x="29" y="236"/>
                </a:cubicBezTo>
                <a:cubicBezTo>
                  <a:pt x="29" y="236"/>
                  <a:pt x="35" y="242"/>
                  <a:pt x="58" y="240"/>
                </a:cubicBezTo>
                <a:cubicBezTo>
                  <a:pt x="66" y="239"/>
                  <a:pt x="81" y="235"/>
                  <a:pt x="90" y="246"/>
                </a:cubicBezTo>
                <a:cubicBezTo>
                  <a:pt x="90" y="246"/>
                  <a:pt x="111" y="286"/>
                  <a:pt x="113" y="296"/>
                </a:cubicBezTo>
                <a:cubicBezTo>
                  <a:pt x="113" y="296"/>
                  <a:pt x="149" y="231"/>
                  <a:pt x="194" y="221"/>
                </a:cubicBezTo>
                <a:cubicBezTo>
                  <a:pt x="194" y="221"/>
                  <a:pt x="183" y="197"/>
                  <a:pt x="205" y="165"/>
                </a:cubicBezTo>
                <a:cubicBezTo>
                  <a:pt x="205" y="165"/>
                  <a:pt x="233" y="129"/>
                  <a:pt x="234" y="109"/>
                </a:cubicBezTo>
                <a:cubicBezTo>
                  <a:pt x="234" y="109"/>
                  <a:pt x="241" y="75"/>
                  <a:pt x="206" y="36"/>
                </a:cubicBezTo>
                <a:close/>
                <a:moveTo>
                  <a:pt x="170" y="157"/>
                </a:moveTo>
                <a:cubicBezTo>
                  <a:pt x="152" y="158"/>
                  <a:pt x="151" y="145"/>
                  <a:pt x="142" y="136"/>
                </a:cubicBezTo>
                <a:cubicBezTo>
                  <a:pt x="140" y="136"/>
                  <a:pt x="139" y="136"/>
                  <a:pt x="138" y="136"/>
                </a:cubicBezTo>
                <a:cubicBezTo>
                  <a:pt x="116" y="137"/>
                  <a:pt x="120" y="113"/>
                  <a:pt x="111" y="107"/>
                </a:cubicBezTo>
                <a:cubicBezTo>
                  <a:pt x="91" y="91"/>
                  <a:pt x="62" y="105"/>
                  <a:pt x="47" y="89"/>
                </a:cubicBezTo>
                <a:cubicBezTo>
                  <a:pt x="42" y="84"/>
                  <a:pt x="37" y="80"/>
                  <a:pt x="37" y="73"/>
                </a:cubicBezTo>
                <a:cubicBezTo>
                  <a:pt x="35" y="57"/>
                  <a:pt x="39" y="51"/>
                  <a:pt x="47" y="42"/>
                </a:cubicBezTo>
                <a:cubicBezTo>
                  <a:pt x="67" y="21"/>
                  <a:pt x="94" y="16"/>
                  <a:pt x="113" y="16"/>
                </a:cubicBezTo>
                <a:cubicBezTo>
                  <a:pt x="163" y="16"/>
                  <a:pt x="181" y="31"/>
                  <a:pt x="195" y="47"/>
                </a:cubicBezTo>
                <a:cubicBezTo>
                  <a:pt x="218" y="72"/>
                  <a:pt x="219" y="94"/>
                  <a:pt x="219" y="102"/>
                </a:cubicBezTo>
                <a:cubicBezTo>
                  <a:pt x="219" y="103"/>
                  <a:pt x="219" y="104"/>
                  <a:pt x="219" y="105"/>
                </a:cubicBezTo>
                <a:cubicBezTo>
                  <a:pt x="219" y="134"/>
                  <a:pt x="197" y="156"/>
                  <a:pt x="170" y="157"/>
                </a:cubicBezTo>
                <a:close/>
              </a:path>
            </a:pathLst>
          </a:custGeom>
          <a:solidFill>
            <a:srgbClr val="FF8D2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7664" y="1294655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!#@%&amp;?</a:t>
            </a:r>
            <a:endParaRPr lang="en-GB" sz="3200" dirty="0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9362" y="1123371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?</a:t>
            </a:r>
            <a:endParaRPr lang="en-GB" sz="2400" dirty="0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9931" y="1524455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&amp;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69742" y="1294655"/>
            <a:ext cx="290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!</a:t>
            </a:r>
            <a:endParaRPr lang="en-GB" sz="3200" dirty="0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6995" y="3976457"/>
            <a:ext cx="360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02416" y="129465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#</a:t>
            </a:r>
            <a:endParaRPr lang="en-GB" sz="3200" dirty="0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74478" y="3976457"/>
            <a:ext cx="486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&amp;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8836" y="414532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#</a:t>
            </a:r>
            <a:endParaRPr lang="en-GB" sz="2400" dirty="0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07517" y="3745624"/>
            <a:ext cx="264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9355" y="3948551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£*?$&amp;!</a:t>
            </a:r>
            <a:endParaRPr lang="en-GB" sz="3200" dirty="0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5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6418" y="5954232"/>
            <a:ext cx="660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  <a:ea typeface="Amazon Ember" panose="02000000000000000000" pitchFamily="2" charset="0"/>
              </a:rPr>
              <a:t>For Sale, Baby Shoes, Never Worn </a:t>
            </a:r>
            <a:endParaRPr lang="en-GB" sz="3600" dirty="0">
              <a:solidFill>
                <a:schemeClr val="bg1"/>
              </a:solidFill>
              <a:ea typeface="Amazon Ember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49" y="199351"/>
            <a:ext cx="6347697" cy="553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9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169"/>
          <p:cNvSpPr>
            <a:spLocks noEditPoints="1"/>
          </p:cNvSpPr>
          <p:nvPr/>
        </p:nvSpPr>
        <p:spPr bwMode="auto">
          <a:xfrm>
            <a:off x="4240216" y="636588"/>
            <a:ext cx="2224088" cy="1673225"/>
          </a:xfrm>
          <a:custGeom>
            <a:avLst/>
            <a:gdLst>
              <a:gd name="T0" fmla="*/ 1415 w 2656"/>
              <a:gd name="T1" fmla="*/ 0 h 2000"/>
              <a:gd name="T2" fmla="*/ 2656 w 2656"/>
              <a:gd name="T3" fmla="*/ 863 h 2000"/>
              <a:gd name="T4" fmla="*/ 1415 w 2656"/>
              <a:gd name="T5" fmla="*/ 1727 h 2000"/>
              <a:gd name="T6" fmla="*/ 822 w 2656"/>
              <a:gd name="T7" fmla="*/ 1622 h 2000"/>
              <a:gd name="T8" fmla="*/ 0 w 2656"/>
              <a:gd name="T9" fmla="*/ 2000 h 2000"/>
              <a:gd name="T10" fmla="*/ 437 w 2656"/>
              <a:gd name="T11" fmla="*/ 1612 h 2000"/>
              <a:gd name="T12" fmla="*/ 500 w 2656"/>
              <a:gd name="T13" fmla="*/ 1446 h 2000"/>
              <a:gd name="T14" fmla="*/ 175 w 2656"/>
              <a:gd name="T15" fmla="*/ 863 h 2000"/>
              <a:gd name="T16" fmla="*/ 1415 w 2656"/>
              <a:gd name="T17" fmla="*/ 0 h 2000"/>
              <a:gd name="T18" fmla="*/ 1415 w 2656"/>
              <a:gd name="T19" fmla="*/ 69 h 2000"/>
              <a:gd name="T20" fmla="*/ 243 w 2656"/>
              <a:gd name="T21" fmla="*/ 863 h 2000"/>
              <a:gd name="T22" fmla="*/ 541 w 2656"/>
              <a:gd name="T23" fmla="*/ 1391 h 2000"/>
              <a:gd name="T24" fmla="*/ 575 w 2656"/>
              <a:gd name="T25" fmla="*/ 1417 h 2000"/>
              <a:gd name="T26" fmla="*/ 567 w 2656"/>
              <a:gd name="T27" fmla="*/ 1459 h 2000"/>
              <a:gd name="T28" fmla="*/ 496 w 2656"/>
              <a:gd name="T29" fmla="*/ 1648 h 2000"/>
              <a:gd name="T30" fmla="*/ 461 w 2656"/>
              <a:gd name="T31" fmla="*/ 1699 h 2000"/>
              <a:gd name="T32" fmla="*/ 798 w 2656"/>
              <a:gd name="T33" fmla="*/ 1558 h 2000"/>
              <a:gd name="T34" fmla="*/ 822 w 2656"/>
              <a:gd name="T35" fmla="*/ 1548 h 2000"/>
              <a:gd name="T36" fmla="*/ 847 w 2656"/>
              <a:gd name="T37" fmla="*/ 1558 h 2000"/>
              <a:gd name="T38" fmla="*/ 1415 w 2656"/>
              <a:gd name="T39" fmla="*/ 1658 h 2000"/>
              <a:gd name="T40" fmla="*/ 2587 w 2656"/>
              <a:gd name="T41" fmla="*/ 863 h 2000"/>
              <a:gd name="T42" fmla="*/ 1415 w 2656"/>
              <a:gd name="T43" fmla="*/ 69 h 2000"/>
              <a:gd name="T44" fmla="*/ 1415 w 2656"/>
              <a:gd name="T45" fmla="*/ 69 h 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56" h="2000">
                <a:moveTo>
                  <a:pt x="1415" y="0"/>
                </a:moveTo>
                <a:cubicBezTo>
                  <a:pt x="2101" y="0"/>
                  <a:pt x="2656" y="386"/>
                  <a:pt x="2656" y="863"/>
                </a:cubicBezTo>
                <a:cubicBezTo>
                  <a:pt x="2656" y="1340"/>
                  <a:pt x="2101" y="1727"/>
                  <a:pt x="1415" y="1727"/>
                </a:cubicBezTo>
                <a:cubicBezTo>
                  <a:pt x="1200" y="1727"/>
                  <a:pt x="998" y="1689"/>
                  <a:pt x="822" y="1622"/>
                </a:cubicBezTo>
                <a:cubicBezTo>
                  <a:pt x="475" y="1753"/>
                  <a:pt x="0" y="2000"/>
                  <a:pt x="0" y="2000"/>
                </a:cubicBezTo>
                <a:cubicBezTo>
                  <a:pt x="0" y="2000"/>
                  <a:pt x="309" y="1825"/>
                  <a:pt x="437" y="1612"/>
                </a:cubicBezTo>
                <a:cubicBezTo>
                  <a:pt x="470" y="1558"/>
                  <a:pt x="489" y="1501"/>
                  <a:pt x="500" y="1446"/>
                </a:cubicBezTo>
                <a:cubicBezTo>
                  <a:pt x="298" y="1292"/>
                  <a:pt x="175" y="1088"/>
                  <a:pt x="175" y="863"/>
                </a:cubicBezTo>
                <a:cubicBezTo>
                  <a:pt x="175" y="386"/>
                  <a:pt x="730" y="0"/>
                  <a:pt x="1415" y="0"/>
                </a:cubicBezTo>
                <a:moveTo>
                  <a:pt x="1415" y="69"/>
                </a:moveTo>
                <a:cubicBezTo>
                  <a:pt x="769" y="69"/>
                  <a:pt x="243" y="425"/>
                  <a:pt x="243" y="863"/>
                </a:cubicBezTo>
                <a:cubicBezTo>
                  <a:pt x="243" y="1058"/>
                  <a:pt x="349" y="1245"/>
                  <a:pt x="541" y="1391"/>
                </a:cubicBezTo>
                <a:lnTo>
                  <a:pt x="575" y="1417"/>
                </a:lnTo>
                <a:lnTo>
                  <a:pt x="567" y="1459"/>
                </a:lnTo>
                <a:cubicBezTo>
                  <a:pt x="553" y="1529"/>
                  <a:pt x="529" y="1592"/>
                  <a:pt x="496" y="1648"/>
                </a:cubicBezTo>
                <a:cubicBezTo>
                  <a:pt x="485" y="1665"/>
                  <a:pt x="474" y="1682"/>
                  <a:pt x="461" y="1699"/>
                </a:cubicBezTo>
                <a:cubicBezTo>
                  <a:pt x="574" y="1648"/>
                  <a:pt x="691" y="1598"/>
                  <a:pt x="798" y="1558"/>
                </a:cubicBezTo>
                <a:lnTo>
                  <a:pt x="822" y="1548"/>
                </a:lnTo>
                <a:lnTo>
                  <a:pt x="847" y="1558"/>
                </a:lnTo>
                <a:cubicBezTo>
                  <a:pt x="1020" y="1623"/>
                  <a:pt x="1216" y="1658"/>
                  <a:pt x="1415" y="1658"/>
                </a:cubicBezTo>
                <a:cubicBezTo>
                  <a:pt x="2062" y="1658"/>
                  <a:pt x="2587" y="1302"/>
                  <a:pt x="2587" y="863"/>
                </a:cubicBezTo>
                <a:cubicBezTo>
                  <a:pt x="2587" y="425"/>
                  <a:pt x="2062" y="69"/>
                  <a:pt x="1415" y="69"/>
                </a:cubicBezTo>
                <a:lnTo>
                  <a:pt x="1415" y="69"/>
                </a:lnTo>
                <a:close/>
              </a:path>
            </a:pathLst>
          </a:custGeom>
          <a:solidFill>
            <a:srgbClr val="0FC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69" name="Freeform 170"/>
          <p:cNvSpPr>
            <a:spLocks noEditPoints="1"/>
          </p:cNvSpPr>
          <p:nvPr/>
        </p:nvSpPr>
        <p:spPr bwMode="auto">
          <a:xfrm>
            <a:off x="1730378" y="430213"/>
            <a:ext cx="2301875" cy="2825750"/>
          </a:xfrm>
          <a:custGeom>
            <a:avLst/>
            <a:gdLst>
              <a:gd name="T0" fmla="*/ 394 w 2746"/>
              <a:gd name="T1" fmla="*/ 413 h 3379"/>
              <a:gd name="T2" fmla="*/ 1451 w 2746"/>
              <a:gd name="T3" fmla="*/ 2 h 3379"/>
              <a:gd name="T4" fmla="*/ 2347 w 2746"/>
              <a:gd name="T5" fmla="*/ 360 h 3379"/>
              <a:gd name="T6" fmla="*/ 2612 w 2746"/>
              <a:gd name="T7" fmla="*/ 1153 h 3379"/>
              <a:gd name="T8" fmla="*/ 2570 w 2746"/>
              <a:gd name="T9" fmla="*/ 1488 h 3379"/>
              <a:gd name="T10" fmla="*/ 2740 w 2746"/>
              <a:gd name="T11" fmla="*/ 1851 h 3379"/>
              <a:gd name="T12" fmla="*/ 2597 w 2746"/>
              <a:gd name="T13" fmla="*/ 1949 h 3379"/>
              <a:gd name="T14" fmla="*/ 2571 w 2746"/>
              <a:gd name="T15" fmla="*/ 2034 h 3379"/>
              <a:gd name="T16" fmla="*/ 2573 w 2746"/>
              <a:gd name="T17" fmla="*/ 2151 h 3379"/>
              <a:gd name="T18" fmla="*/ 2504 w 2746"/>
              <a:gd name="T19" fmla="*/ 2208 h 3379"/>
              <a:gd name="T20" fmla="*/ 2510 w 2746"/>
              <a:gd name="T21" fmla="*/ 2243 h 3379"/>
              <a:gd name="T22" fmla="*/ 2486 w 2746"/>
              <a:gd name="T23" fmla="*/ 2362 h 3379"/>
              <a:gd name="T24" fmla="*/ 2451 w 2746"/>
              <a:gd name="T25" fmla="*/ 2505 h 3379"/>
              <a:gd name="T26" fmla="*/ 2420 w 2746"/>
              <a:gd name="T27" fmla="*/ 2688 h 3379"/>
              <a:gd name="T28" fmla="*/ 2089 w 2746"/>
              <a:gd name="T29" fmla="*/ 2734 h 3379"/>
              <a:gd name="T30" fmla="*/ 1723 w 2746"/>
              <a:gd name="T31" fmla="*/ 2806 h 3379"/>
              <a:gd name="T32" fmla="*/ 1461 w 2746"/>
              <a:gd name="T33" fmla="*/ 3379 h 3379"/>
              <a:gd name="T34" fmla="*/ 537 w 2746"/>
              <a:gd name="T35" fmla="*/ 2523 h 3379"/>
              <a:gd name="T36" fmla="*/ 409 w 2746"/>
              <a:gd name="T37" fmla="*/ 1883 h 3379"/>
              <a:gd name="T38" fmla="*/ 84 w 2746"/>
              <a:gd name="T39" fmla="*/ 1238 h 3379"/>
              <a:gd name="T40" fmla="*/ 394 w 2746"/>
              <a:gd name="T41" fmla="*/ 413 h 3379"/>
              <a:gd name="T42" fmla="*/ 806 w 2746"/>
              <a:gd name="T43" fmla="*/ 1794 h 3379"/>
              <a:gd name="T44" fmla="*/ 1132 w 2746"/>
              <a:gd name="T45" fmla="*/ 1547 h 3379"/>
              <a:gd name="T46" fmla="*/ 1176 w 2746"/>
              <a:gd name="T47" fmla="*/ 1550 h 3379"/>
              <a:gd name="T48" fmla="*/ 1480 w 2746"/>
              <a:gd name="T49" fmla="*/ 1217 h 3379"/>
              <a:gd name="T50" fmla="*/ 2220 w 2746"/>
              <a:gd name="T51" fmla="*/ 1017 h 3379"/>
              <a:gd name="T52" fmla="*/ 2331 w 2746"/>
              <a:gd name="T53" fmla="*/ 832 h 3379"/>
              <a:gd name="T54" fmla="*/ 2218 w 2746"/>
              <a:gd name="T55" fmla="*/ 482 h 3379"/>
              <a:gd name="T56" fmla="*/ 1462 w 2746"/>
              <a:gd name="T57" fmla="*/ 179 h 3379"/>
              <a:gd name="T58" fmla="*/ 526 w 2746"/>
              <a:gd name="T59" fmla="*/ 532 h 3379"/>
              <a:gd name="T60" fmla="*/ 254 w 2746"/>
              <a:gd name="T61" fmla="*/ 1162 h 3379"/>
              <a:gd name="T62" fmla="*/ 251 w 2746"/>
              <a:gd name="T63" fmla="*/ 1195 h 3379"/>
              <a:gd name="T64" fmla="*/ 806 w 2746"/>
              <a:gd name="T65" fmla="*/ 1794 h 3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46" h="3379">
                <a:moveTo>
                  <a:pt x="394" y="413"/>
                </a:moveTo>
                <a:cubicBezTo>
                  <a:pt x="583" y="202"/>
                  <a:pt x="833" y="6"/>
                  <a:pt x="1451" y="2"/>
                </a:cubicBezTo>
                <a:cubicBezTo>
                  <a:pt x="1692" y="0"/>
                  <a:pt x="2061" y="57"/>
                  <a:pt x="2347" y="360"/>
                </a:cubicBezTo>
                <a:cubicBezTo>
                  <a:pt x="2521" y="543"/>
                  <a:pt x="2649" y="774"/>
                  <a:pt x="2612" y="1153"/>
                </a:cubicBezTo>
                <a:cubicBezTo>
                  <a:pt x="2604" y="1235"/>
                  <a:pt x="2487" y="1330"/>
                  <a:pt x="2570" y="1488"/>
                </a:cubicBezTo>
                <a:cubicBezTo>
                  <a:pt x="2570" y="1488"/>
                  <a:pt x="2746" y="1799"/>
                  <a:pt x="2740" y="1851"/>
                </a:cubicBezTo>
                <a:cubicBezTo>
                  <a:pt x="2740" y="1851"/>
                  <a:pt x="2743" y="1946"/>
                  <a:pt x="2597" y="1949"/>
                </a:cubicBezTo>
                <a:cubicBezTo>
                  <a:pt x="2597" y="1949"/>
                  <a:pt x="2560" y="1953"/>
                  <a:pt x="2571" y="2034"/>
                </a:cubicBezTo>
                <a:lnTo>
                  <a:pt x="2573" y="2151"/>
                </a:lnTo>
                <a:cubicBezTo>
                  <a:pt x="2573" y="2151"/>
                  <a:pt x="2568" y="2187"/>
                  <a:pt x="2504" y="2208"/>
                </a:cubicBezTo>
                <a:cubicBezTo>
                  <a:pt x="2504" y="2208"/>
                  <a:pt x="2492" y="2220"/>
                  <a:pt x="2510" y="2243"/>
                </a:cubicBezTo>
                <a:cubicBezTo>
                  <a:pt x="2510" y="2243"/>
                  <a:pt x="2544" y="2281"/>
                  <a:pt x="2486" y="2362"/>
                </a:cubicBezTo>
                <a:cubicBezTo>
                  <a:pt x="2464" y="2392"/>
                  <a:pt x="2429" y="2429"/>
                  <a:pt x="2451" y="2505"/>
                </a:cubicBezTo>
                <a:cubicBezTo>
                  <a:pt x="2451" y="2505"/>
                  <a:pt x="2478" y="2653"/>
                  <a:pt x="2420" y="2688"/>
                </a:cubicBezTo>
                <a:cubicBezTo>
                  <a:pt x="2420" y="2688"/>
                  <a:pt x="2354" y="2766"/>
                  <a:pt x="2089" y="2734"/>
                </a:cubicBezTo>
                <a:cubicBezTo>
                  <a:pt x="1997" y="2722"/>
                  <a:pt x="1825" y="2678"/>
                  <a:pt x="1723" y="2806"/>
                </a:cubicBezTo>
                <a:cubicBezTo>
                  <a:pt x="1723" y="2806"/>
                  <a:pt x="1479" y="3269"/>
                  <a:pt x="1461" y="3379"/>
                </a:cubicBezTo>
                <a:cubicBezTo>
                  <a:pt x="1461" y="3379"/>
                  <a:pt x="1045" y="2638"/>
                  <a:pt x="537" y="2523"/>
                </a:cubicBezTo>
                <a:cubicBezTo>
                  <a:pt x="537" y="2523"/>
                  <a:pt x="660" y="2244"/>
                  <a:pt x="409" y="1883"/>
                </a:cubicBezTo>
                <a:cubicBezTo>
                  <a:pt x="409" y="1883"/>
                  <a:pt x="93" y="1467"/>
                  <a:pt x="84" y="1238"/>
                </a:cubicBezTo>
                <a:cubicBezTo>
                  <a:pt x="84" y="1238"/>
                  <a:pt x="0" y="852"/>
                  <a:pt x="394" y="413"/>
                </a:cubicBezTo>
                <a:close/>
                <a:moveTo>
                  <a:pt x="806" y="1794"/>
                </a:moveTo>
                <a:cubicBezTo>
                  <a:pt x="1021" y="1802"/>
                  <a:pt x="1032" y="1658"/>
                  <a:pt x="1132" y="1547"/>
                </a:cubicBezTo>
                <a:cubicBezTo>
                  <a:pt x="1147" y="1548"/>
                  <a:pt x="1161" y="1550"/>
                  <a:pt x="1176" y="1550"/>
                </a:cubicBezTo>
                <a:cubicBezTo>
                  <a:pt x="1428" y="1557"/>
                  <a:pt x="1382" y="1290"/>
                  <a:pt x="1480" y="1217"/>
                </a:cubicBezTo>
                <a:cubicBezTo>
                  <a:pt x="1715" y="1042"/>
                  <a:pt x="2047" y="1194"/>
                  <a:pt x="2220" y="1017"/>
                </a:cubicBezTo>
                <a:cubicBezTo>
                  <a:pt x="2276" y="960"/>
                  <a:pt x="2323" y="906"/>
                  <a:pt x="2331" y="832"/>
                </a:cubicBezTo>
                <a:cubicBezTo>
                  <a:pt x="2348" y="653"/>
                  <a:pt x="2307" y="576"/>
                  <a:pt x="2218" y="482"/>
                </a:cubicBezTo>
                <a:cubicBezTo>
                  <a:pt x="1982" y="232"/>
                  <a:pt x="1677" y="179"/>
                  <a:pt x="1462" y="179"/>
                </a:cubicBezTo>
                <a:cubicBezTo>
                  <a:pt x="885" y="184"/>
                  <a:pt x="684" y="356"/>
                  <a:pt x="526" y="532"/>
                </a:cubicBezTo>
                <a:cubicBezTo>
                  <a:pt x="266" y="822"/>
                  <a:pt x="250" y="1072"/>
                  <a:pt x="254" y="1162"/>
                </a:cubicBezTo>
                <a:cubicBezTo>
                  <a:pt x="254" y="1173"/>
                  <a:pt x="251" y="1184"/>
                  <a:pt x="251" y="1195"/>
                </a:cubicBezTo>
                <a:cubicBezTo>
                  <a:pt x="251" y="1526"/>
                  <a:pt x="500" y="1784"/>
                  <a:pt x="806" y="1794"/>
                </a:cubicBezTo>
                <a:close/>
              </a:path>
            </a:pathLst>
          </a:custGeom>
          <a:solidFill>
            <a:srgbClr val="0FC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70" name="Freeform 172"/>
          <p:cNvSpPr>
            <a:spLocks noEditPoints="1"/>
          </p:cNvSpPr>
          <p:nvPr/>
        </p:nvSpPr>
        <p:spPr bwMode="auto">
          <a:xfrm>
            <a:off x="5891216" y="2919413"/>
            <a:ext cx="2225675" cy="1673225"/>
          </a:xfrm>
          <a:custGeom>
            <a:avLst/>
            <a:gdLst>
              <a:gd name="T0" fmla="*/ 1241 w 2657"/>
              <a:gd name="T1" fmla="*/ 0 h 2000"/>
              <a:gd name="T2" fmla="*/ 0 w 2657"/>
              <a:gd name="T3" fmla="*/ 864 h 2000"/>
              <a:gd name="T4" fmla="*/ 1241 w 2657"/>
              <a:gd name="T5" fmla="*/ 1727 h 2000"/>
              <a:gd name="T6" fmla="*/ 1834 w 2657"/>
              <a:gd name="T7" fmla="*/ 1622 h 2000"/>
              <a:gd name="T8" fmla="*/ 2657 w 2657"/>
              <a:gd name="T9" fmla="*/ 2000 h 2000"/>
              <a:gd name="T10" fmla="*/ 2219 w 2657"/>
              <a:gd name="T11" fmla="*/ 1612 h 2000"/>
              <a:gd name="T12" fmla="*/ 2157 w 2657"/>
              <a:gd name="T13" fmla="*/ 1446 h 2000"/>
              <a:gd name="T14" fmla="*/ 2482 w 2657"/>
              <a:gd name="T15" fmla="*/ 864 h 2000"/>
              <a:gd name="T16" fmla="*/ 1241 w 2657"/>
              <a:gd name="T17" fmla="*/ 0 h 2000"/>
              <a:gd name="T18" fmla="*/ 1241 w 2657"/>
              <a:gd name="T19" fmla="*/ 69 h 2000"/>
              <a:gd name="T20" fmla="*/ 2413 w 2657"/>
              <a:gd name="T21" fmla="*/ 864 h 2000"/>
              <a:gd name="T22" fmla="*/ 2115 w 2657"/>
              <a:gd name="T23" fmla="*/ 1391 h 2000"/>
              <a:gd name="T24" fmla="*/ 2081 w 2657"/>
              <a:gd name="T25" fmla="*/ 1417 h 2000"/>
              <a:gd name="T26" fmla="*/ 2089 w 2657"/>
              <a:gd name="T27" fmla="*/ 1460 h 2000"/>
              <a:gd name="T28" fmla="*/ 2160 w 2657"/>
              <a:gd name="T29" fmla="*/ 1648 h 2000"/>
              <a:gd name="T30" fmla="*/ 2195 w 2657"/>
              <a:gd name="T31" fmla="*/ 1700 h 2000"/>
              <a:gd name="T32" fmla="*/ 1858 w 2657"/>
              <a:gd name="T33" fmla="*/ 1558 h 2000"/>
              <a:gd name="T34" fmla="*/ 1834 w 2657"/>
              <a:gd name="T35" fmla="*/ 1549 h 2000"/>
              <a:gd name="T36" fmla="*/ 1810 w 2657"/>
              <a:gd name="T37" fmla="*/ 1558 h 2000"/>
              <a:gd name="T38" fmla="*/ 1241 w 2657"/>
              <a:gd name="T39" fmla="*/ 1658 h 2000"/>
              <a:gd name="T40" fmla="*/ 69 w 2657"/>
              <a:gd name="T41" fmla="*/ 864 h 2000"/>
              <a:gd name="T42" fmla="*/ 1241 w 2657"/>
              <a:gd name="T43" fmla="*/ 69 h 2000"/>
              <a:gd name="T44" fmla="*/ 1241 w 2657"/>
              <a:gd name="T45" fmla="*/ 69 h 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57" h="2000">
                <a:moveTo>
                  <a:pt x="1241" y="0"/>
                </a:moveTo>
                <a:cubicBezTo>
                  <a:pt x="556" y="0"/>
                  <a:pt x="0" y="387"/>
                  <a:pt x="0" y="864"/>
                </a:cubicBezTo>
                <a:cubicBezTo>
                  <a:pt x="0" y="1340"/>
                  <a:pt x="556" y="1727"/>
                  <a:pt x="1241" y="1727"/>
                </a:cubicBezTo>
                <a:cubicBezTo>
                  <a:pt x="1456" y="1727"/>
                  <a:pt x="1658" y="1689"/>
                  <a:pt x="1834" y="1622"/>
                </a:cubicBezTo>
                <a:cubicBezTo>
                  <a:pt x="2182" y="1753"/>
                  <a:pt x="2657" y="2000"/>
                  <a:pt x="2657" y="2000"/>
                </a:cubicBezTo>
                <a:cubicBezTo>
                  <a:pt x="2657" y="2000"/>
                  <a:pt x="2347" y="1825"/>
                  <a:pt x="2219" y="1612"/>
                </a:cubicBezTo>
                <a:cubicBezTo>
                  <a:pt x="2187" y="1558"/>
                  <a:pt x="2168" y="1501"/>
                  <a:pt x="2157" y="1446"/>
                </a:cubicBezTo>
                <a:cubicBezTo>
                  <a:pt x="2359" y="1293"/>
                  <a:pt x="2482" y="1088"/>
                  <a:pt x="2482" y="864"/>
                </a:cubicBezTo>
                <a:cubicBezTo>
                  <a:pt x="2482" y="387"/>
                  <a:pt x="1926" y="0"/>
                  <a:pt x="1241" y="0"/>
                </a:cubicBezTo>
                <a:moveTo>
                  <a:pt x="1241" y="69"/>
                </a:moveTo>
                <a:cubicBezTo>
                  <a:pt x="1887" y="69"/>
                  <a:pt x="2413" y="425"/>
                  <a:pt x="2413" y="864"/>
                </a:cubicBezTo>
                <a:cubicBezTo>
                  <a:pt x="2413" y="1058"/>
                  <a:pt x="2307" y="1245"/>
                  <a:pt x="2115" y="1391"/>
                </a:cubicBezTo>
                <a:lnTo>
                  <a:pt x="2081" y="1417"/>
                </a:lnTo>
                <a:lnTo>
                  <a:pt x="2089" y="1460"/>
                </a:lnTo>
                <a:cubicBezTo>
                  <a:pt x="2103" y="1529"/>
                  <a:pt x="2127" y="1592"/>
                  <a:pt x="2160" y="1648"/>
                </a:cubicBezTo>
                <a:cubicBezTo>
                  <a:pt x="2171" y="1665"/>
                  <a:pt x="2183" y="1683"/>
                  <a:pt x="2195" y="1700"/>
                </a:cubicBezTo>
                <a:cubicBezTo>
                  <a:pt x="2083" y="1649"/>
                  <a:pt x="1965" y="1598"/>
                  <a:pt x="1858" y="1558"/>
                </a:cubicBezTo>
                <a:lnTo>
                  <a:pt x="1834" y="1549"/>
                </a:lnTo>
                <a:lnTo>
                  <a:pt x="1810" y="1558"/>
                </a:lnTo>
                <a:cubicBezTo>
                  <a:pt x="1637" y="1624"/>
                  <a:pt x="1440" y="1658"/>
                  <a:pt x="1241" y="1658"/>
                </a:cubicBezTo>
                <a:cubicBezTo>
                  <a:pt x="595" y="1658"/>
                  <a:pt x="69" y="1302"/>
                  <a:pt x="69" y="864"/>
                </a:cubicBezTo>
                <a:cubicBezTo>
                  <a:pt x="69" y="425"/>
                  <a:pt x="595" y="69"/>
                  <a:pt x="1241" y="69"/>
                </a:cubicBezTo>
                <a:lnTo>
                  <a:pt x="1241" y="69"/>
                </a:lnTo>
                <a:close/>
              </a:path>
            </a:pathLst>
          </a:custGeom>
          <a:solidFill>
            <a:srgbClr val="E0E0E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277176" y="1047154"/>
            <a:ext cx="290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!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585637" y="3357275"/>
            <a:ext cx="715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No</a:t>
            </a:r>
            <a:endParaRPr lang="en-GB" sz="3200" dirty="0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646957" y="1027155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!#@%&amp;?</a:t>
            </a:r>
            <a:endParaRPr lang="en-GB" sz="3200" dirty="0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060539" y="783778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No</a:t>
            </a:r>
            <a:endParaRPr lang="en-GB" sz="2400" dirty="0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pic>
        <p:nvPicPr>
          <p:cNvPr id="4098" name="Picture 2" descr="http://res.publicdomainfiles.com/pdf_view/108/139557966218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91" y="3742025"/>
            <a:ext cx="2444913" cy="227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http://res.publicdomainfiles.com/pdf_view/108/139557966218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44" y="899627"/>
            <a:ext cx="742807" cy="69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67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136" grpId="0"/>
      <p:bldP spid="136" grpId="1"/>
      <p:bldP spid="137" grpId="0"/>
      <p:bldP spid="138" grpId="0"/>
      <p:bldP spid="1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t="14361" b="15051"/>
          <a:stretch/>
        </p:blipFill>
        <p:spPr>
          <a:xfrm rot="5400000">
            <a:off x="3039150" y="1645651"/>
            <a:ext cx="6082635" cy="3609473"/>
          </a:xfrm>
          <a:prstGeom prst="rect">
            <a:avLst/>
          </a:prstGeom>
        </p:spPr>
      </p:pic>
      <p:pic>
        <p:nvPicPr>
          <p:cNvPr id="4" name="Picture 4" descr="671px-SteamEngine_Boulton&amp;Watt_1784_n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28" y="556788"/>
            <a:ext cx="5042829" cy="577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84" y="1221199"/>
            <a:ext cx="5342116" cy="44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446</Words>
  <Application>Microsoft Macintosh PowerPoint</Application>
  <PresentationFormat>Custom</PresentationFormat>
  <Paragraphs>82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Mind and Machine Intelligence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Amazon Corporate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 and Machine Intelligence</dc:title>
  <dc:creator>Lawrence, Neil</dc:creator>
  <cp:lastModifiedBy>Neil Lawrence</cp:lastModifiedBy>
  <cp:revision>10</cp:revision>
  <dcterms:created xsi:type="dcterms:W3CDTF">2018-10-29T20:35:37Z</dcterms:created>
  <dcterms:modified xsi:type="dcterms:W3CDTF">2018-10-30T07:36:28Z</dcterms:modified>
</cp:coreProperties>
</file>