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package/2006/relationships/metadata/extended-properties" Target="docProps/app0.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28"/>
  </p:notesMasterIdLst>
  <p:sldIdLst>
    <p:sldId id="256" r:id="rId2"/>
    <p:sldId id="279" r:id="rId3"/>
    <p:sldId id="258" r:id="rId4"/>
    <p:sldId id="260" r:id="rId5"/>
    <p:sldId id="259" r:id="rId6"/>
    <p:sldId id="28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82" r:id="rId21"/>
    <p:sldId id="283" r:id="rId22"/>
    <p:sldId id="281" r:id="rId23"/>
    <p:sldId id="275" r:id="rId24"/>
    <p:sldId id="276" r:id="rId25"/>
    <p:sldId id="277" r:id="rId26"/>
    <p:sldId id="27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942F50-D0F9-9C4F-B574-AFC56821DB8A}" v="9" dt="2025-04-04T07:40:09.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726" autoAdjust="0"/>
  </p:normalViewPr>
  <p:slideViewPr>
    <p:cSldViewPr snapToGrid="0" snapToObjects="1">
      <p:cViewPr varScale="1">
        <p:scale>
          <a:sx n="120" d="100"/>
          <a:sy n="120" d="100"/>
        </p:scale>
        <p:origin x="194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07A8B5-536F-0B49-A01A-51B03EE53B8E}" type="datetimeFigureOut">
              <a:rPr lang="en-US" smtClean="0"/>
              <a:t>4/4/25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D897E-C329-E643-AA07-BFB2A1717080}" type="slidenum">
              <a:rPr lang="en-US" smtClean="0"/>
              <a:t>‹#›</a:t>
            </a:fld>
            <a:endParaRPr lang="en-US"/>
          </a:p>
        </p:txBody>
      </p:sp>
    </p:spTree>
    <p:extLst>
      <p:ext uri="{BB962C8B-B14F-4D97-AF65-F5344CB8AC3E}">
        <p14:creationId xmlns:p14="http://schemas.microsoft.com/office/powerpoint/2010/main" val="416552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385609-2EB7-2A45-84E5-E7866812387D}" type="slidenum">
              <a:rPr lang="en-US" smtClean="0"/>
              <a:t>1</a:t>
            </a:fld>
            <a:endParaRPr lang="en-US"/>
          </a:p>
        </p:txBody>
      </p:sp>
    </p:spTree>
    <p:extLst>
      <p:ext uri="{BB962C8B-B14F-4D97-AF65-F5344CB8AC3E}">
        <p14:creationId xmlns:p14="http://schemas.microsoft.com/office/powerpoint/2010/main" val="1140848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we face a new productivity paradox. The classical tools of economic intervention cannot map hard-to-measure supply and demand of quality human attention. So how do we build a new economy that </a:t>
            </a:r>
            <a:r>
              <a:rPr lang="en-US" dirty="0" err="1"/>
              <a:t>utilises</a:t>
            </a:r>
            <a:r>
              <a:rPr lang="en-US" dirty="0"/>
              <a:t> our lead in human capital and delivers the digital future we aspire to?</a:t>
            </a:r>
          </a:p>
          <a:p>
            <a:endParaRPr lang="en-US" dirty="0"/>
          </a:p>
          <a:p>
            <a:r>
              <a:rPr lang="en-US" dirty="0"/>
              <a:t>One answer is to look at the human capital index. This measures the quality and quantity of the attention economy via the health and education of our population.</a:t>
            </a:r>
          </a:p>
          <a:p>
            <a:endParaRPr lang="en-US" dirty="0"/>
          </a:p>
          <a:p>
            <a:endParaRPr lang="en-US" dirty="0"/>
          </a:p>
          <a:p>
            <a:r>
              <a:rPr lang="en-US" dirty="0"/>
              <a:t>We need to value this and find a way to reinvest human capital, returning the value of the human back into the system when considering productivity gains from technology like AI.</a:t>
            </a:r>
          </a:p>
          <a:p>
            <a:endParaRPr lang="en-US" dirty="0"/>
          </a:p>
          <a:p>
            <a:r>
              <a:rPr lang="en-US" dirty="0"/>
              <a:t>This means a tighter mapping between what the public want and what the innovation economy delivers. It means more agile policy that responds to public dialogue with tangible solutions co-created with the people who are doing the actual work. It means, for example, freeing up a nurse’s time with technology tools and allowing them to spend that time with patients.</a:t>
            </a:r>
          </a:p>
          <a:p>
            <a:endParaRPr lang="en-US" dirty="0"/>
          </a:p>
          <a:p>
            <a:r>
              <a:rPr lang="en-US" dirty="0"/>
              <a:t>To deliver this, our academic institutions need to step up. Too often in the past we have been distant from the difficulties that society faces. We have been too remote from the real challenges of everyday lives — challenges that don’t make the covers of prestige science magazines. People are rightly angry that innovations like AI have yet to address the problems they face, including in health, social care and education.</a:t>
            </a:r>
          </a:p>
          <a:p>
            <a:endParaRPr lang="en-US" dirty="0"/>
          </a:p>
          <a:p>
            <a:r>
              <a:rPr lang="en-US" dirty="0"/>
              <a:t>\notes{Of course, universities cannot fix this on their own, but academics can operate as honest brokers that bridge gaps between public and private considerations, convene different groups and understand, celebrate and empower the contributions of individuals.</a:t>
            </a:r>
          </a:p>
          <a:p>
            <a:endParaRPr lang="en-US" dirty="0"/>
          </a:p>
          <a:p>
            <a:r>
              <a:rPr lang="en-US" dirty="0"/>
              <a:t>This requires people who are prepared to dedicate their time to improving each other’s lives, developing new best practices and sharing them with colleagues and coworkers.</a:t>
            </a:r>
          </a:p>
          <a:p>
            <a:endParaRPr lang="en-US" dirty="0"/>
          </a:p>
          <a:p>
            <a:r>
              <a:rPr lang="en-US" dirty="0"/>
              <a:t>To preserve our human capital and harness our potential, we need the AI alchemists to provide us with solutions that can serve both science and society.</a:t>
            </a:r>
          </a:p>
        </p:txBody>
      </p:sp>
      <p:sp>
        <p:nvSpPr>
          <p:cNvPr id="4" name="Slide Number Placeholder 3"/>
          <p:cNvSpPr>
            <a:spLocks noGrp="1"/>
          </p:cNvSpPr>
          <p:nvPr>
            <p:ph type="sldNum" sz="quarter" idx="5"/>
          </p:nvPr>
        </p:nvSpPr>
        <p:spPr/>
        <p:txBody>
          <a:bodyPr/>
          <a:lstStyle/>
          <a:p>
            <a:fld id="{C4385609-2EB7-2A45-84E5-E7866812387D}" type="slidenum">
              <a:rPr lang="en-US" smtClean="0"/>
              <a:t>13</a:t>
            </a:fld>
            <a:endParaRPr lang="en-US"/>
          </a:p>
        </p:txBody>
      </p:sp>
    </p:spTree>
    <p:extLst>
      <p:ext uri="{BB962C8B-B14F-4D97-AF65-F5344CB8AC3E}">
        <p14:creationId xmlns:p14="http://schemas.microsoft.com/office/powerpoint/2010/main" val="4148540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385609-2EB7-2A45-84E5-E7866812387D}" type="slidenum">
              <a:rPr lang="en-US" smtClean="0"/>
              <a:t>14</a:t>
            </a:fld>
            <a:endParaRPr lang="en-US"/>
          </a:p>
        </p:txBody>
      </p:sp>
    </p:spTree>
    <p:extLst>
      <p:ext uri="{BB962C8B-B14F-4D97-AF65-F5344CB8AC3E}">
        <p14:creationId xmlns:p14="http://schemas.microsoft.com/office/powerpoint/2010/main" val="934786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realm of IT solutions, there's been an overemphasis on macro-economic "supply-side" stimulation - focusing on creating new technologies and ideas - without enough attention to the micro-economic "demand-side" - understanding and addressing real-world needs and challenges.</a:t>
            </a:r>
          </a:p>
        </p:txBody>
      </p:sp>
      <p:sp>
        <p:nvSpPr>
          <p:cNvPr id="4" name="Slide Number Placeholder 3"/>
          <p:cNvSpPr>
            <a:spLocks noGrp="1"/>
          </p:cNvSpPr>
          <p:nvPr>
            <p:ph type="sldNum" sz="quarter" idx="5"/>
          </p:nvPr>
        </p:nvSpPr>
        <p:spPr/>
        <p:txBody>
          <a:bodyPr/>
          <a:lstStyle/>
          <a:p>
            <a:fld id="{C4385609-2EB7-2A45-84E5-E7866812387D}" type="slidenum">
              <a:rPr lang="en-US" smtClean="0"/>
              <a:t>15</a:t>
            </a:fld>
            <a:endParaRPr lang="en-US"/>
          </a:p>
        </p:txBody>
      </p:sp>
    </p:spTree>
    <p:extLst>
      <p:ext uri="{BB962C8B-B14F-4D97-AF65-F5344CB8AC3E}">
        <p14:creationId xmlns:p14="http://schemas.microsoft.com/office/powerpoint/2010/main" val="3352928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 is to create a system that can generate, evaluate, and deploy ideas efficiently and effectively, while ensuring that people's needs and preferences are met. The customer here depends on the context - it could be the public, it could be a business, it could be a government department but very often it's individual citizens. The loss of their voice in the innovation economy is a trigger for the gap between the innovation supply (at a macro level) and the innovation demand (at a micro level).</a:t>
            </a:r>
          </a:p>
        </p:txBody>
      </p:sp>
      <p:sp>
        <p:nvSpPr>
          <p:cNvPr id="4" name="Slide Number Placeholder 3"/>
          <p:cNvSpPr>
            <a:spLocks noGrp="1"/>
          </p:cNvSpPr>
          <p:nvPr>
            <p:ph type="sldNum" sz="quarter" idx="5"/>
          </p:nvPr>
        </p:nvSpPr>
        <p:spPr/>
        <p:txBody>
          <a:bodyPr/>
          <a:lstStyle/>
          <a:p>
            <a:fld id="{C4385609-2EB7-2A45-84E5-E7866812387D}" type="slidenum">
              <a:rPr lang="en-US" smtClean="0"/>
              <a:t>16</a:t>
            </a:fld>
            <a:endParaRPr lang="en-US"/>
          </a:p>
        </p:txBody>
      </p:sp>
    </p:spTree>
    <p:extLst>
      <p:ext uri="{BB962C8B-B14F-4D97-AF65-F5344CB8AC3E}">
        <p14:creationId xmlns:p14="http://schemas.microsoft.com/office/powerpoint/2010/main" val="524500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priority is mapping the demand for ideas to the supply of ideas. This is where much of our innovation system is failing. In supply chain </a:t>
            </a:r>
            <a:r>
              <a:rPr lang="en-US" dirty="0" err="1"/>
              <a:t>optimisaiton</a:t>
            </a:r>
            <a:r>
              <a:rPr lang="en-US" dirty="0"/>
              <a:t> a large effort is spent on understanding current stock and managing resources to bring the supply to map to the demand. This includes shaping the supply as well as managing it.</a:t>
            </a:r>
          </a:p>
        </p:txBody>
      </p:sp>
      <p:sp>
        <p:nvSpPr>
          <p:cNvPr id="4" name="Slide Number Placeholder 3"/>
          <p:cNvSpPr>
            <a:spLocks noGrp="1"/>
          </p:cNvSpPr>
          <p:nvPr>
            <p:ph type="sldNum" sz="quarter" idx="5"/>
          </p:nvPr>
        </p:nvSpPr>
        <p:spPr/>
        <p:txBody>
          <a:bodyPr/>
          <a:lstStyle/>
          <a:p>
            <a:fld id="{C4385609-2EB7-2A45-84E5-E7866812387D}" type="slidenum">
              <a:rPr lang="en-US" smtClean="0"/>
              <a:t>17</a:t>
            </a:fld>
            <a:endParaRPr lang="en-US"/>
          </a:p>
        </p:txBody>
      </p:sp>
    </p:spTree>
    <p:extLst>
      <p:ext uri="{BB962C8B-B14F-4D97-AF65-F5344CB8AC3E}">
        <p14:creationId xmlns:p14="http://schemas.microsoft.com/office/powerpoint/2010/main" val="3888049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[Opinion piece in the FT](https://</a:t>
            </a:r>
            <a:r>
              <a:rPr lang="en-US" dirty="0" err="1"/>
              <a:t>www.ft.com</a:t>
            </a:r>
            <a:r>
              <a:rPr lang="en-US" dirty="0"/>
              <a:t>/content/6ac0ad1b-29b4-4f43-a4ce-be209649c316) that describes the idea of a social flywheel to drive the targeted growth we need in AI innovation.</a:t>
            </a:r>
          </a:p>
        </p:txBody>
      </p:sp>
      <p:sp>
        <p:nvSpPr>
          <p:cNvPr id="4" name="Slide Number Placeholder 3"/>
          <p:cNvSpPr>
            <a:spLocks noGrp="1"/>
          </p:cNvSpPr>
          <p:nvPr>
            <p:ph type="sldNum" sz="quarter" idx="5"/>
          </p:nvPr>
        </p:nvSpPr>
        <p:spPr/>
        <p:txBody>
          <a:bodyPr/>
          <a:lstStyle/>
          <a:p>
            <a:fld id="{C4385609-2EB7-2A45-84E5-E7866812387D}" type="slidenum">
              <a:rPr lang="en-US" smtClean="0"/>
              <a:t>18</a:t>
            </a:fld>
            <a:endParaRPr lang="en-US"/>
          </a:p>
        </p:txBody>
      </p:sp>
    </p:spTree>
    <p:extLst>
      <p:ext uri="{BB962C8B-B14F-4D97-AF65-F5344CB8AC3E}">
        <p14:creationId xmlns:p14="http://schemas.microsoft.com/office/powerpoint/2010/main" val="958397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attention flywheel focusses on reinvesting human capital.</a:t>
            </a:r>
          </a:p>
        </p:txBody>
      </p:sp>
      <p:sp>
        <p:nvSpPr>
          <p:cNvPr id="4" name="Slide Number Placeholder 3"/>
          <p:cNvSpPr>
            <a:spLocks noGrp="1"/>
          </p:cNvSpPr>
          <p:nvPr>
            <p:ph type="sldNum" sz="quarter" idx="5"/>
          </p:nvPr>
        </p:nvSpPr>
        <p:spPr/>
        <p:txBody>
          <a:bodyPr/>
          <a:lstStyle/>
          <a:p>
            <a:fld id="{C4385609-2EB7-2A45-84E5-E7866812387D}" type="slidenum">
              <a:rPr lang="en-US" smtClean="0"/>
              <a:t>19</a:t>
            </a:fld>
            <a:endParaRPr lang="en-US"/>
          </a:p>
        </p:txBody>
      </p:sp>
    </p:spTree>
    <p:extLst>
      <p:ext uri="{BB962C8B-B14F-4D97-AF65-F5344CB8AC3E}">
        <p14:creationId xmlns:p14="http://schemas.microsoft.com/office/powerpoint/2010/main" val="1647294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drawing Dan was inspired to create for the Epilogue, it captures the challenges society faces and </a:t>
            </a:r>
            <a:r>
              <a:rPr lang="en-US" dirty="0" err="1"/>
              <a:t>summarises</a:t>
            </a:r>
            <a:r>
              <a:rPr lang="en-US" dirty="0"/>
              <a:t> some of the initiatives that are looking to address them.</a:t>
            </a:r>
          </a:p>
        </p:txBody>
      </p:sp>
      <p:sp>
        <p:nvSpPr>
          <p:cNvPr id="4" name="Slide Number Placeholder 3"/>
          <p:cNvSpPr>
            <a:spLocks noGrp="1"/>
          </p:cNvSpPr>
          <p:nvPr>
            <p:ph type="sldNum" sz="quarter" idx="5"/>
          </p:nvPr>
        </p:nvSpPr>
        <p:spPr/>
        <p:txBody>
          <a:bodyPr/>
          <a:lstStyle/>
          <a:p>
            <a:fld id="{C4385609-2EB7-2A45-84E5-E7866812387D}" type="slidenum">
              <a:rPr lang="en-US" smtClean="0"/>
              <a:t>23</a:t>
            </a:fld>
            <a:endParaRPr lang="en-US"/>
          </a:p>
        </p:txBody>
      </p:sp>
    </p:spTree>
    <p:extLst>
      <p:ext uri="{BB962C8B-B14F-4D97-AF65-F5344CB8AC3E}">
        <p14:creationId xmlns:p14="http://schemas.microsoft.com/office/powerpoint/2010/main" val="2921057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385609-2EB7-2A45-84E5-E7866812387D}" type="slidenum">
              <a:rPr lang="en-US" smtClean="0"/>
              <a:t>24</a:t>
            </a:fld>
            <a:endParaRPr lang="en-US"/>
          </a:p>
        </p:txBody>
      </p:sp>
    </p:spTree>
    <p:extLst>
      <p:ext uri="{BB962C8B-B14F-4D97-AF65-F5344CB8AC3E}">
        <p14:creationId xmlns:p14="http://schemas.microsoft.com/office/powerpoint/2010/main" val="168052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385609-2EB7-2A45-84E5-E7866812387D}" type="slidenum">
              <a:rPr lang="en-US" smtClean="0"/>
              <a:t>2</a:t>
            </a:fld>
            <a:endParaRPr lang="en-US"/>
          </a:p>
        </p:txBody>
      </p:sp>
    </p:spTree>
    <p:extLst>
      <p:ext uri="{BB962C8B-B14F-4D97-AF65-F5344CB8AC3E}">
        <p14:creationId xmlns:p14="http://schemas.microsoft.com/office/powerpoint/2010/main" val="301696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Alchemist by Joseph Wright of Derby (1771). The picture depicts Hennig Brand discovering the element phosphorus when searching for the Philosopher's Stone.</a:t>
            </a:r>
            <a:br>
              <a:rPr lang="en-US" dirty="0"/>
            </a:br>
            <a:br>
              <a:rPr lang="en-US" dirty="0"/>
            </a:br>
            <a:r>
              <a:rPr lang="en-US" dirty="0"/>
              <a:t>In our modern economy, automation has the same effect as philosopher’s stone. During the industrial revolution, steel and steam replaced human manual </a:t>
            </a:r>
            <a:r>
              <a:rPr lang="en-US" dirty="0" err="1"/>
              <a:t>labour</a:t>
            </a:r>
            <a:r>
              <a:rPr lang="en-US" dirty="0"/>
              <a:t>. Today, silicon and electrons are being combined to replace human mental </a:t>
            </a:r>
            <a:r>
              <a:rPr lang="en-US" dirty="0" err="1"/>
              <a:t>labour</a:t>
            </a:r>
            <a:r>
              <a:rPr lang="en-US" dirty="0"/>
              <a:t>.</a:t>
            </a:r>
          </a:p>
        </p:txBody>
      </p:sp>
      <p:sp>
        <p:nvSpPr>
          <p:cNvPr id="4" name="Slide Number Placeholder 3"/>
          <p:cNvSpPr>
            <a:spLocks noGrp="1"/>
          </p:cNvSpPr>
          <p:nvPr>
            <p:ph type="sldNum" sz="quarter" idx="5"/>
          </p:nvPr>
        </p:nvSpPr>
        <p:spPr/>
        <p:txBody>
          <a:bodyPr/>
          <a:lstStyle/>
          <a:p>
            <a:fld id="{C4385609-2EB7-2A45-84E5-E7866812387D}" type="slidenum">
              <a:rPr lang="en-US" smtClean="0"/>
              <a:t>3</a:t>
            </a:fld>
            <a:endParaRPr lang="en-US"/>
          </a:p>
        </p:txBody>
      </p:sp>
    </p:spTree>
    <p:extLst>
      <p:ext uri="{BB962C8B-B14F-4D97-AF65-F5344CB8AC3E}">
        <p14:creationId xmlns:p14="http://schemas.microsoft.com/office/powerpoint/2010/main" val="4247580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attention economy was a phenomenon described in 1971 by the American computer scientist Herbert Simon. He saw the coming information revolution and wrote that a wealth of information would create a poverty of attention. Too much information means that human attention becomes the scarce resource, the bottleneck. It becomes the gold in the attention economy.</a:t>
            </a:r>
          </a:p>
        </p:txBody>
      </p:sp>
      <p:sp>
        <p:nvSpPr>
          <p:cNvPr id="4" name="Slide Number Placeholder 3"/>
          <p:cNvSpPr>
            <a:spLocks noGrp="1"/>
          </p:cNvSpPr>
          <p:nvPr>
            <p:ph type="sldNum" sz="quarter" idx="5"/>
          </p:nvPr>
        </p:nvSpPr>
        <p:spPr/>
        <p:txBody>
          <a:bodyPr/>
          <a:lstStyle/>
          <a:p>
            <a:fld id="{C4385609-2EB7-2A45-84E5-E7866812387D}" type="slidenum">
              <a:rPr lang="en-US" smtClean="0"/>
              <a:t>5</a:t>
            </a:fld>
            <a:endParaRPr lang="en-US"/>
          </a:p>
        </p:txBody>
      </p:sp>
    </p:spTree>
    <p:extLst>
      <p:ext uri="{BB962C8B-B14F-4D97-AF65-F5344CB8AC3E}">
        <p14:creationId xmlns:p14="http://schemas.microsoft.com/office/powerpoint/2010/main" val="154194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productivity flywheel should return the gains released by productivity through funding. This relies on the economic value mapping the underlying value.</a:t>
            </a:r>
          </a:p>
        </p:txBody>
      </p:sp>
      <p:sp>
        <p:nvSpPr>
          <p:cNvPr id="4" name="Slide Number Placeholder 3"/>
          <p:cNvSpPr>
            <a:spLocks noGrp="1"/>
          </p:cNvSpPr>
          <p:nvPr>
            <p:ph type="sldNum" sz="quarter" idx="5"/>
          </p:nvPr>
        </p:nvSpPr>
        <p:spPr/>
        <p:txBody>
          <a:bodyPr/>
          <a:lstStyle/>
          <a:p>
            <a:fld id="{C4385609-2EB7-2A45-84E5-E7866812387D}" type="slidenum">
              <a:rPr lang="en-US" smtClean="0"/>
              <a:t>8</a:t>
            </a:fld>
            <a:endParaRPr lang="en-US"/>
          </a:p>
        </p:txBody>
      </p:sp>
    </p:spTree>
    <p:extLst>
      <p:ext uri="{BB962C8B-B14F-4D97-AF65-F5344CB8AC3E}">
        <p14:creationId xmlns:p14="http://schemas.microsoft.com/office/powerpoint/2010/main" val="1125642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Had the alchemists ever discovered the philosopher’s stone, using it would have triggered mass inflation and devalued any reserves of gold. Similarly, our reserve of precious human capital is vulnerable to automation and devaluation in the artificial intelligence revolution. The skills we have learned, whether manual or mental, risk becoming redundant in the face of the machine.</a:t>
            </a:r>
          </a:p>
        </p:txBody>
      </p:sp>
      <p:sp>
        <p:nvSpPr>
          <p:cNvPr id="4" name="Slide Number Placeholder 3"/>
          <p:cNvSpPr>
            <a:spLocks noGrp="1"/>
          </p:cNvSpPr>
          <p:nvPr>
            <p:ph type="sldNum" sz="quarter" idx="5"/>
          </p:nvPr>
        </p:nvSpPr>
        <p:spPr/>
        <p:txBody>
          <a:bodyPr/>
          <a:lstStyle/>
          <a:p>
            <a:fld id="{C4385609-2EB7-2A45-84E5-E7866812387D}" type="slidenum">
              <a:rPr lang="en-US" smtClean="0"/>
              <a:t>9</a:t>
            </a:fld>
            <a:endParaRPr lang="en-US"/>
          </a:p>
        </p:txBody>
      </p:sp>
    </p:spTree>
    <p:extLst>
      <p:ext uri="{BB962C8B-B14F-4D97-AF65-F5344CB8AC3E}">
        <p14:creationId xmlns:p14="http://schemas.microsoft.com/office/powerpoint/2010/main" val="3178785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AI totally displace the human? Or is there any form, a core, an irreducible element of human attention that the machine cannot replace? If so, this would be a robust foundation on which to build our digital futures.}</a:t>
            </a:r>
          </a:p>
        </p:txBody>
      </p:sp>
      <p:sp>
        <p:nvSpPr>
          <p:cNvPr id="4" name="Slide Number Placeholder 3"/>
          <p:cNvSpPr>
            <a:spLocks noGrp="1"/>
          </p:cNvSpPr>
          <p:nvPr>
            <p:ph type="sldNum" sz="quarter" idx="5"/>
          </p:nvPr>
        </p:nvSpPr>
        <p:spPr/>
        <p:txBody>
          <a:bodyPr/>
          <a:lstStyle/>
          <a:p>
            <a:fld id="{C4385609-2EB7-2A45-84E5-E7866812387D}" type="slidenum">
              <a:rPr lang="en-US" smtClean="0"/>
              <a:t>10</a:t>
            </a:fld>
            <a:endParaRPr lang="en-US"/>
          </a:p>
        </p:txBody>
      </p:sp>
    </p:spTree>
    <p:extLst>
      <p:ext uri="{BB962C8B-B14F-4D97-AF65-F5344CB8AC3E}">
        <p14:creationId xmlns:p14="http://schemas.microsoft.com/office/powerpoint/2010/main" val="858301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when we seek it out, we are faced with a form of uncertainty principle. Machines rely on measurable outputs, meaning any aspect of human ability that can be quantified is at risk of automation. But the most essential aspects of humanity are the hardest to measure.</a:t>
            </a:r>
          </a:p>
          <a:p>
            <a:endParaRPr lang="en-US" dirty="0"/>
          </a:p>
          <a:p>
            <a:r>
              <a:rPr lang="en-US" dirty="0"/>
              <a:t>So, the closer we get to the atomic human the more difficult it is to measure the value of the associated human attention.</a:t>
            </a:r>
          </a:p>
        </p:txBody>
      </p:sp>
      <p:sp>
        <p:nvSpPr>
          <p:cNvPr id="4" name="Slide Number Placeholder 3"/>
          <p:cNvSpPr>
            <a:spLocks noGrp="1"/>
          </p:cNvSpPr>
          <p:nvPr>
            <p:ph type="sldNum" sz="quarter" idx="5"/>
          </p:nvPr>
        </p:nvSpPr>
        <p:spPr/>
        <p:txBody>
          <a:bodyPr/>
          <a:lstStyle/>
          <a:p>
            <a:fld id="{C4385609-2EB7-2A45-84E5-E7866812387D}" type="slidenum">
              <a:rPr lang="en-US" smtClean="0"/>
              <a:t>11</a:t>
            </a:fld>
            <a:endParaRPr lang="en-US"/>
          </a:p>
        </p:txBody>
      </p:sp>
    </p:spTree>
    <p:extLst>
      <p:ext uri="{BB962C8B-B14F-4D97-AF65-F5344CB8AC3E}">
        <p14:creationId xmlns:p14="http://schemas.microsoft.com/office/powerpoint/2010/main" val="3628940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won’t find the atomic human in the percentage of A grades that our children are achieving at schools or the length of waiting lists we have in our hospitals. It sits behind all this. We see the atomic human in the way a nurse spends an extra few minutes ensuring a patient is comfortable or a bus driver pauses to allow a pensioner to cross the road or a teacher praises a struggling student to build their confidence.</a:t>
            </a:r>
          </a:p>
          <a:p>
            <a:endParaRPr lang="en-US" dirty="0"/>
          </a:p>
          <a:p>
            <a:r>
              <a:rPr lang="en-US" dirty="0"/>
              <a:t>We need to move away from *homo economicus* towards *homo </a:t>
            </a:r>
            <a:r>
              <a:rPr lang="en-US" dirty="0" err="1"/>
              <a:t>atomicus</a:t>
            </a:r>
            <a:r>
              <a:rPr lang="en-US" dirty="0"/>
              <a:t>*</a:t>
            </a:r>
          </a:p>
        </p:txBody>
      </p:sp>
      <p:sp>
        <p:nvSpPr>
          <p:cNvPr id="4" name="Slide Number Placeholder 3"/>
          <p:cNvSpPr>
            <a:spLocks noGrp="1"/>
          </p:cNvSpPr>
          <p:nvPr>
            <p:ph type="sldNum" sz="quarter" idx="5"/>
          </p:nvPr>
        </p:nvSpPr>
        <p:spPr/>
        <p:txBody>
          <a:bodyPr/>
          <a:lstStyle/>
          <a:p>
            <a:fld id="{C4385609-2EB7-2A45-84E5-E7866812387D}" type="slidenum">
              <a:rPr lang="en-US" smtClean="0"/>
              <a:t>12</a:t>
            </a:fld>
            <a:endParaRPr lang="en-US"/>
          </a:p>
        </p:txBody>
      </p:sp>
    </p:spTree>
    <p:extLst>
      <p:ext uri="{BB962C8B-B14F-4D97-AF65-F5344CB8AC3E}">
        <p14:creationId xmlns:p14="http://schemas.microsoft.com/office/powerpoint/2010/main" val="455608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GB"/>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114924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4/4/25</a:t>
            </a:fld>
            <a:endParaRPr lang="en-US"/>
          </a:p>
        </p:txBody>
      </p:sp>
      <p:sp>
        <p:nvSpPr>
          <p:cNvPr id="6" name="Footer Placeholder 5"/>
          <p:cNvSpPr>
            <a:spLocks noGrp="1"/>
          </p:cNvSpPr>
          <p:nvPr>
            <p:ph type="ftr" sz="quarter" idx="11"/>
          </p:nvPr>
        </p:nvSpPr>
        <p:spPr>
          <a:xfrm>
            <a:off x="917678" y="6181344"/>
            <a:ext cx="5337278" cy="365125"/>
          </a:xfrm>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28710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GB"/>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787184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16586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GB"/>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18430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712687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177146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173476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55209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dirty="0"/>
              <a:t>Click to edit Master title style</a:t>
            </a:r>
            <a:endParaRPr lang="en-US" dirty="0"/>
          </a:p>
        </p:txBody>
      </p:sp>
      <p:sp>
        <p:nvSpPr>
          <p:cNvPr id="3" name="Content Placeholder 2"/>
          <p:cNvSpPr>
            <a:spLocks noGrp="1"/>
          </p:cNvSpPr>
          <p:nvPr>
            <p:ph idx="1"/>
          </p:nvPr>
        </p:nvSpPr>
        <p:spPr/>
        <p:txBody>
          <a:bodyPr anchor="ct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065414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9314" y="3270698"/>
            <a:ext cx="7510506" cy="1823305"/>
          </a:xfrm>
        </p:spPr>
        <p:txBody>
          <a:bodyPr anchor="b">
            <a:normAutofit/>
          </a:bodyPr>
          <a:lstStyle>
            <a:lvl1pPr algn="r">
              <a:defRPr sz="3600" b="0" cap="none"/>
            </a:lvl1pPr>
          </a:lstStyle>
          <a:p>
            <a:r>
              <a:rPr lang="en-GB" dirty="0"/>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74498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41EB5C9-1307-BA42-ABA2-0BC069CD8E7F}" type="datetimeFigureOut">
              <a:rPr lang="en-US" smtClean="0"/>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8141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41EB5C9-1307-BA42-ABA2-0BC069CD8E7F}" type="datetimeFigureOut">
              <a:rPr lang="en-US" smtClean="0"/>
              <a:t>4/4/25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219336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41EB5C9-1307-BA42-ABA2-0BC069CD8E7F}" type="datetimeFigureOut">
              <a:rPr lang="en-US" smtClean="0"/>
              <a:t>4/4/25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08102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4/4/25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96623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GB"/>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059111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fld id="{241EB5C9-1307-BA42-ABA2-0BC069CD8E7F}" type="datetimeFigureOut">
              <a:rPr lang="en-US" smtClean="0"/>
              <a:t>4/4/25</a:t>
            </a:fld>
            <a:endParaRPr lang="en-US"/>
          </a:p>
        </p:txBody>
      </p:sp>
      <p:sp>
        <p:nvSpPr>
          <p:cNvPr id="6" name="Footer Placeholder 5"/>
          <p:cNvSpPr>
            <a:spLocks noGrp="1"/>
          </p:cNvSpPr>
          <p:nvPr>
            <p:ph type="ftr" sz="quarter" idx="11"/>
          </p:nvPr>
        </p:nvSpPr>
        <p:spPr>
          <a:xfrm>
            <a:off x="818348" y="6181344"/>
            <a:ext cx="3705300" cy="365125"/>
          </a:xfrm>
        </p:spPr>
        <p:txBody>
          <a:bodyPr/>
          <a:lstStyle/>
          <a:p>
            <a:endParaRPr lang="en-US"/>
          </a:p>
        </p:txBody>
      </p:sp>
      <p:sp>
        <p:nvSpPr>
          <p:cNvPr id="7" name="Slide Number Placeholder 6"/>
          <p:cNvSpPr>
            <a:spLocks noGrp="1"/>
          </p:cNvSpPr>
          <p:nvPr>
            <p:ph type="sldNum" sz="quarter" idx="12"/>
          </p:nvPr>
        </p:nvSpPr>
        <p:spPr>
          <a:xfrm>
            <a:off x="8024262" y="6181344"/>
            <a:ext cx="305186" cy="329250"/>
          </a:xfr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47869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241EB5C9-1307-BA42-ABA2-0BC069CD8E7F}" type="datetimeFigureOut">
              <a:rPr lang="en-US" smtClean="0"/>
              <a:t>4/4/25</a:t>
            </a:fld>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4221551854"/>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600" kern="1200" cap="none">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2800" kern="1200" cap="none" baseline="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2400" kern="1200" cap="none" baseline="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2000" kern="1200" cap="none" baseline="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800" kern="1200" cap="none" baseline="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600" kern="1200" cap="none" baseline="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twitter.com/lawrennd" TargetMode="External"/><Relationship Id="rId2" Type="http://schemas.openxmlformats.org/officeDocument/2006/relationships/hyperlink" Target="https://www.penguin.co.uk/books/455130/the-atomic-human-by-lawrence-neil-d/9780241625248" TargetMode="External"/><Relationship Id="rId1" Type="http://schemas.openxmlformats.org/officeDocument/2006/relationships/slideLayout" Target="../slideLayouts/slideLayout2.xml"/><Relationship Id="rId5" Type="http://schemas.openxmlformats.org/officeDocument/2006/relationships/hyperlink" Target="http://inverseprobability.com/blog.html" TargetMode="External"/><Relationship Id="rId4" Type="http://schemas.openxmlformats.org/officeDocument/2006/relationships/hyperlink" Target="http://www.theguardian.com/profile/neil-lawrenc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2115283"/>
          </a:xfrm>
        </p:spPr>
        <p:txBody>
          <a:bodyPr/>
          <a:lstStyle/>
          <a:p>
            <a:pPr marL="0" lvl="0" indent="0">
              <a:buNone/>
            </a:pPr>
            <a:r>
              <a:rPr dirty="0"/>
              <a:t>AI Cannot Replace the Atomic Human</a:t>
            </a:r>
          </a:p>
        </p:txBody>
      </p:sp>
      <p:sp>
        <p:nvSpPr>
          <p:cNvPr id="3" name="Subtitle 2"/>
          <p:cNvSpPr>
            <a:spLocks noGrp="1"/>
          </p:cNvSpPr>
          <p:nvPr>
            <p:ph type="subTitle" idx="1"/>
          </p:nvPr>
        </p:nvSpPr>
        <p:spPr>
          <a:xfrm>
            <a:off x="816747" y="2880471"/>
            <a:ext cx="7510506" cy="2219108"/>
          </a:xfrm>
        </p:spPr>
        <p:txBody>
          <a:bodyPr>
            <a:normAutofit fontScale="77500" lnSpcReduction="20000"/>
          </a:bodyPr>
          <a:lstStyle/>
          <a:p>
            <a:pPr marL="0" lvl="0" indent="0">
              <a:buNone/>
            </a:pPr>
            <a:r>
              <a:rPr sz="4000" dirty="0"/>
              <a:t>Attempting to measure human capital poses a productivity paradox</a:t>
            </a:r>
            <a:endParaRPr lang="en-US" sz="4000" dirty="0"/>
          </a:p>
          <a:p>
            <a:pPr marL="0" lvl="0" indent="0">
              <a:buNone/>
            </a:pPr>
            <a:r>
              <a:rPr lang="en-GB" sz="2900" i="1" dirty="0"/>
              <a:t>Neil D. Lawrence</a:t>
            </a:r>
          </a:p>
          <a:p>
            <a:pPr marL="0" lvl="0" indent="0">
              <a:buNone/>
            </a:pPr>
            <a:r>
              <a:rPr lang="en-GB" sz="2900" dirty="0"/>
              <a:t>University of Cambridge</a:t>
            </a:r>
          </a:p>
          <a:p>
            <a:pPr marL="0" lvl="0" indent="0">
              <a:buNone/>
            </a:pPr>
            <a:r>
              <a:rPr lang="en-US" sz="2900" dirty="0"/>
              <a:t>Queens’ College, Cambridge</a:t>
            </a:r>
            <a:endParaRPr sz="2900" dirty="0"/>
          </a:p>
        </p:txBody>
      </p:sp>
      <p:sp>
        <p:nvSpPr>
          <p:cNvPr id="4" name="Date Placeholder 3"/>
          <p:cNvSpPr>
            <a:spLocks noGrp="1"/>
          </p:cNvSpPr>
          <p:nvPr>
            <p:ph type="dt" sz="half" idx="10"/>
          </p:nvPr>
        </p:nvSpPr>
        <p:spPr/>
        <p:txBody>
          <a:bodyPr/>
          <a:lstStyle/>
          <a:p>
            <a:pPr marL="0" lvl="0" indent="0">
              <a:buNone/>
            </a:pPr>
            <a:r>
              <a:t>2025-04-04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Inflation Proof Human Capital</a:t>
            </a:r>
          </a:p>
        </p:txBody>
      </p:sp>
      <p:sp>
        <p:nvSpPr>
          <p:cNvPr id="3" name="Content Placeholder 2"/>
          <p:cNvSpPr>
            <a:spLocks noGrp="1"/>
          </p:cNvSpPr>
          <p:nvPr>
            <p:ph idx="1"/>
          </p:nvPr>
        </p:nvSpPr>
        <p:spPr/>
        <p:txBody>
          <a:bodyPr/>
          <a:lstStyle/>
          <a:p>
            <a:pPr lvl="0"/>
            <a:r>
              <a:rPr dirty="0"/>
              <a:t>Does automation totally displace the human?</a:t>
            </a:r>
          </a:p>
          <a:p>
            <a:pPr lvl="0"/>
            <a:endParaRPr lang="en-US" dirty="0"/>
          </a:p>
          <a:p>
            <a:pPr lvl="0"/>
            <a:r>
              <a:rPr dirty="0"/>
              <a:t>Or is there an irreducible core?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Uncertainty Principle</a:t>
            </a:r>
          </a:p>
        </p:txBody>
      </p:sp>
      <p:sp>
        <p:nvSpPr>
          <p:cNvPr id="3" name="Content Placeholder 2"/>
          <p:cNvSpPr>
            <a:spLocks noGrp="1"/>
          </p:cNvSpPr>
          <p:nvPr>
            <p:ph idx="1"/>
          </p:nvPr>
        </p:nvSpPr>
        <p:spPr/>
        <p:txBody>
          <a:bodyPr/>
          <a:lstStyle/>
          <a:p>
            <a:pPr lvl="0"/>
            <a:r>
              <a:rPr dirty="0"/>
              <a:t>Machines rely on measurable outputs</a:t>
            </a:r>
          </a:p>
          <a:p>
            <a:pPr lvl="1"/>
            <a:r>
              <a:rPr dirty="0"/>
              <a:t>Quantified aspects of humans </a:t>
            </a:r>
            <a:r>
              <a:rPr i="1" dirty="0"/>
              <a:t>easier to automate</a:t>
            </a:r>
          </a:p>
          <a:p>
            <a:pPr lvl="1"/>
            <a:r>
              <a:rPr dirty="0"/>
              <a:t>Essential aspects of humanity are the </a:t>
            </a:r>
            <a:r>
              <a:rPr i="1" dirty="0"/>
              <a:t>hardest to measure</a:t>
            </a:r>
          </a:p>
          <a:p>
            <a:pPr lvl="0"/>
            <a:endParaRPr lang="en-US" dirty="0"/>
          </a:p>
          <a:p>
            <a:pPr lvl="0"/>
            <a:r>
              <a:rPr dirty="0"/>
              <a:t>Implies: </a:t>
            </a:r>
            <a:r>
              <a:rPr i="1" dirty="0"/>
              <a:t>atomic human is difficult to quantify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i="1"/>
              <a:t>Homo Atomicus</a:t>
            </a:r>
          </a:p>
        </p:txBody>
      </p:sp>
      <p:sp>
        <p:nvSpPr>
          <p:cNvPr id="3" name="Content Placeholder 2"/>
          <p:cNvSpPr>
            <a:spLocks noGrp="1"/>
          </p:cNvSpPr>
          <p:nvPr>
            <p:ph idx="1"/>
          </p:nvPr>
        </p:nvSpPr>
        <p:spPr/>
        <p:txBody>
          <a:bodyPr>
            <a:normAutofit fontScale="92500" lnSpcReduction="20000"/>
          </a:bodyPr>
          <a:lstStyle/>
          <a:p>
            <a:r>
              <a:rPr lang="en-GB" dirty="0"/>
              <a:t>Where we have </a:t>
            </a:r>
            <a:r>
              <a:rPr lang="en-GB" i="1" dirty="0"/>
              <a:t>homo </a:t>
            </a:r>
            <a:r>
              <a:rPr lang="en-GB" i="1" dirty="0" err="1"/>
              <a:t>econonomicus</a:t>
            </a:r>
            <a:r>
              <a:rPr lang="en-GB" dirty="0"/>
              <a:t> the machine can step in …</a:t>
            </a:r>
            <a:endParaRPr lang="en-US" dirty="0"/>
          </a:p>
          <a:p>
            <a:pPr lvl="0"/>
            <a:endParaRPr lang="en-US" dirty="0"/>
          </a:p>
          <a:p>
            <a:pPr lvl="0"/>
            <a:r>
              <a:rPr lang="en-US" dirty="0"/>
              <a:t>But there’s a quantitative vs qualitative gap</a:t>
            </a:r>
          </a:p>
          <a:p>
            <a:pPr lvl="0"/>
            <a:endParaRPr lang="en-US" dirty="0"/>
          </a:p>
          <a:p>
            <a:pPr lvl="0"/>
            <a:r>
              <a:rPr lang="en-US" i="1" dirty="0"/>
              <a:t>Homo </a:t>
            </a:r>
            <a:r>
              <a:rPr lang="en-US" i="1" dirty="0" err="1"/>
              <a:t>atomicus</a:t>
            </a:r>
            <a:r>
              <a:rPr lang="en-US" i="1" dirty="0"/>
              <a:t> </a:t>
            </a:r>
            <a:r>
              <a:rPr lang="en-US" dirty="0"/>
              <a:t>is …</a:t>
            </a:r>
          </a:p>
          <a:p>
            <a:pPr marL="342900" lvl="1" indent="0">
              <a:buNone/>
            </a:pPr>
            <a:r>
              <a:rPr lang="en-US" dirty="0"/>
              <a:t>… </a:t>
            </a:r>
            <a:r>
              <a:rPr lang="en-US" i="1" dirty="0"/>
              <a:t>n</a:t>
            </a:r>
            <a:r>
              <a:rPr i="1" dirty="0"/>
              <a:t>ot</a:t>
            </a:r>
            <a:r>
              <a:rPr dirty="0"/>
              <a:t> in </a:t>
            </a:r>
            <a:r>
              <a:rPr lang="en-US" dirty="0"/>
              <a:t>average exam</a:t>
            </a:r>
            <a:r>
              <a:rPr dirty="0"/>
              <a:t> results</a:t>
            </a:r>
            <a:endParaRPr lang="en-US" dirty="0"/>
          </a:p>
          <a:p>
            <a:pPr marL="342900" lvl="1" indent="0">
              <a:buNone/>
            </a:pPr>
            <a:r>
              <a:rPr lang="en-US" dirty="0"/>
              <a:t>… </a:t>
            </a:r>
            <a:r>
              <a:rPr lang="en-US" i="1" dirty="0"/>
              <a:t>n</a:t>
            </a:r>
            <a:r>
              <a:rPr i="1" dirty="0"/>
              <a:t>ot</a:t>
            </a:r>
            <a:r>
              <a:rPr dirty="0"/>
              <a:t> in </a:t>
            </a:r>
            <a:r>
              <a:rPr lang="en-US" dirty="0"/>
              <a:t>length of </a:t>
            </a:r>
            <a:r>
              <a:rPr dirty="0"/>
              <a:t>hospital waiting lists</a:t>
            </a:r>
            <a:endParaRPr lang="en-US" dirty="0"/>
          </a:p>
          <a:p>
            <a:pPr marL="342900" lvl="1" indent="0">
              <a:buNone/>
            </a:pPr>
            <a:r>
              <a:rPr lang="en-US" dirty="0"/>
              <a:t>… i</a:t>
            </a:r>
            <a:r>
              <a:rPr dirty="0"/>
              <a:t>n the quality of human interaction</a:t>
            </a:r>
            <a:endParaRPr lang="en-US" dirty="0"/>
          </a:p>
          <a:p>
            <a:pPr lvl="1"/>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New Productivity Paradox</a:t>
            </a:r>
          </a:p>
        </p:txBody>
      </p:sp>
      <p:sp>
        <p:nvSpPr>
          <p:cNvPr id="3" name="Content Placeholder 2"/>
          <p:cNvSpPr>
            <a:spLocks noGrp="1"/>
          </p:cNvSpPr>
          <p:nvPr>
            <p:ph idx="1"/>
          </p:nvPr>
        </p:nvSpPr>
        <p:spPr/>
        <p:txBody>
          <a:bodyPr/>
          <a:lstStyle/>
          <a:p>
            <a:pPr lvl="0"/>
            <a:r>
              <a:rPr dirty="0"/>
              <a:t>Current productivity flywheel relies on </a:t>
            </a:r>
            <a:r>
              <a:rPr i="1" dirty="0"/>
              <a:t>measurement</a:t>
            </a:r>
            <a:r>
              <a:rPr lang="en-US" dirty="0"/>
              <a:t> to translate innovation into productivity.</a:t>
            </a:r>
          </a:p>
          <a:p>
            <a:pPr lvl="0"/>
            <a:endParaRPr lang="en-US" dirty="0"/>
          </a:p>
          <a:p>
            <a:pPr lvl="0"/>
            <a:r>
              <a:rPr lang="en-US" dirty="0"/>
              <a:t>Without measurement how does the wheel spin?</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66218"/>
            <a:ext cx="7886700" cy="1325563"/>
          </a:xfrm>
        </p:spPr>
        <p:txBody>
          <a:bodyPr/>
          <a:lstStyle/>
          <a:p>
            <a:pPr marL="0" lvl="0" indent="0">
              <a:buNone/>
            </a:pPr>
            <a:r>
              <a:rPr dirty="0"/>
              <a:t>What’s the solution?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Supply Chain of Ideas</a:t>
            </a:r>
          </a:p>
        </p:txBody>
      </p:sp>
      <p:sp>
        <p:nvSpPr>
          <p:cNvPr id="3" name="Content Placeholder 2"/>
          <p:cNvSpPr>
            <a:spLocks noGrp="1"/>
          </p:cNvSpPr>
          <p:nvPr>
            <p:ph idx="1"/>
          </p:nvPr>
        </p:nvSpPr>
        <p:spPr/>
        <p:txBody>
          <a:bodyPr>
            <a:normAutofit lnSpcReduction="10000"/>
          </a:bodyPr>
          <a:lstStyle/>
          <a:p>
            <a:pPr lvl="0"/>
            <a:r>
              <a:rPr dirty="0"/>
              <a:t>Ideas flow from creation to application like physical supply chains</a:t>
            </a:r>
          </a:p>
          <a:p>
            <a:pPr lvl="0"/>
            <a:endParaRPr lang="en-US" dirty="0"/>
          </a:p>
          <a:p>
            <a:pPr lvl="0"/>
            <a:r>
              <a:rPr dirty="0"/>
              <a:t>Parallels with traditional economic supply chain management</a:t>
            </a:r>
          </a:p>
          <a:p>
            <a:pPr lvl="0"/>
            <a:endParaRPr lang="en-US" dirty="0"/>
          </a:p>
          <a:p>
            <a:pPr lvl="0"/>
            <a:r>
              <a:rPr dirty="0"/>
              <a:t>Particularly relevant for IT and AI solutions</a:t>
            </a:r>
            <a:endParaRPr lang="en-US" dirty="0"/>
          </a:p>
          <a:p>
            <a:pPr lvl="1"/>
            <a:r>
              <a:rPr lang="en-GB" dirty="0"/>
              <a:t>il </a:t>
            </a:r>
            <a:r>
              <a:rPr lang="en-GB" dirty="0" err="1"/>
              <a:t>modello</a:t>
            </a:r>
            <a:r>
              <a:rPr lang="en-GB" dirty="0"/>
              <a:t> di business di </a:t>
            </a:r>
            <a:r>
              <a:rPr lang="en-GB" i="1" dirty="0"/>
              <a:t>Reply</a:t>
            </a:r>
            <a:endParaRPr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Supply Chain of Ideas</a:t>
            </a:r>
          </a:p>
        </p:txBody>
      </p:sp>
      <p:sp>
        <p:nvSpPr>
          <p:cNvPr id="3" name="Content Placeholder 2"/>
          <p:cNvSpPr>
            <a:spLocks noGrp="1"/>
          </p:cNvSpPr>
          <p:nvPr>
            <p:ph idx="1"/>
          </p:nvPr>
        </p:nvSpPr>
        <p:spPr/>
        <p:txBody>
          <a:bodyPr>
            <a:normAutofit fontScale="92500" lnSpcReduction="10000"/>
          </a:bodyPr>
          <a:lstStyle/>
          <a:p>
            <a:pPr lvl="0"/>
            <a:r>
              <a:rPr dirty="0"/>
              <a:t>Current imbalance between supply and demand sides</a:t>
            </a:r>
            <a:endParaRPr lang="en-US" dirty="0"/>
          </a:p>
          <a:p>
            <a:pPr lvl="1"/>
            <a:r>
              <a:rPr lang="en-GB" dirty="0"/>
              <a:t>Mismatch between macroeconomic interventions and microeconomic need</a:t>
            </a:r>
            <a:endParaRPr dirty="0"/>
          </a:p>
          <a:p>
            <a:pPr lvl="0"/>
            <a:r>
              <a:rPr lang="en-US" dirty="0"/>
              <a:t>Over-F</a:t>
            </a:r>
            <a:r>
              <a:rPr dirty="0"/>
              <a:t>ocus on </a:t>
            </a:r>
            <a:r>
              <a:rPr lang="en-US" dirty="0"/>
              <a:t>solutionism</a:t>
            </a:r>
          </a:p>
          <a:p>
            <a:pPr lvl="1"/>
            <a:r>
              <a:rPr dirty="0"/>
              <a:t>technologies/companies</a:t>
            </a:r>
          </a:p>
          <a:p>
            <a:pPr lvl="0"/>
            <a:r>
              <a:rPr dirty="0"/>
              <a:t>Under-focus on </a:t>
            </a:r>
            <a:r>
              <a:rPr lang="en-US" i="1" dirty="0"/>
              <a:t>problems</a:t>
            </a:r>
          </a:p>
          <a:p>
            <a:pPr marL="342900" lvl="1" indent="0">
              <a:buNone/>
            </a:pPr>
            <a:r>
              <a:rPr lang="en-GB" dirty="0"/>
              <a:t>… disconnect between </a:t>
            </a:r>
            <a:r>
              <a:rPr lang="en-GB" i="1" dirty="0"/>
              <a:t>government </a:t>
            </a:r>
            <a:r>
              <a:rPr lang="en-GB" dirty="0"/>
              <a:t>and</a:t>
            </a:r>
            <a:r>
              <a:rPr lang="en-GB" i="1" dirty="0"/>
              <a:t> citizens</a:t>
            </a:r>
          </a:p>
          <a:p>
            <a:pPr marL="342900" lvl="1" indent="0">
              <a:buNone/>
            </a:pPr>
            <a:r>
              <a:rPr lang="en-GB" i="1" dirty="0"/>
              <a:t>… </a:t>
            </a:r>
            <a:r>
              <a:rPr lang="en-GB" dirty="0"/>
              <a:t>disconnect between </a:t>
            </a:r>
            <a:r>
              <a:rPr lang="en-GB" i="1" dirty="0"/>
              <a:t>companies </a:t>
            </a:r>
            <a:r>
              <a:rPr lang="en-GB" dirty="0"/>
              <a:t>and</a:t>
            </a:r>
            <a:r>
              <a:rPr lang="en-GB" i="1" dirty="0"/>
              <a:t> customers</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Supply Chain of Ideas</a:t>
            </a:r>
          </a:p>
        </p:txBody>
      </p:sp>
      <p:sp>
        <p:nvSpPr>
          <p:cNvPr id="3" name="Content Placeholder 2"/>
          <p:cNvSpPr>
            <a:spLocks noGrp="1"/>
          </p:cNvSpPr>
          <p:nvPr>
            <p:ph idx="1"/>
          </p:nvPr>
        </p:nvSpPr>
        <p:spPr/>
        <p:txBody>
          <a:bodyPr>
            <a:normAutofit fontScale="92500" lnSpcReduction="20000"/>
          </a:bodyPr>
          <a:lstStyle/>
          <a:p>
            <a:pPr lvl="0"/>
            <a:r>
              <a:rPr dirty="0"/>
              <a:t>Need to map </a:t>
            </a:r>
            <a:r>
              <a:rPr lang="en-US" dirty="0"/>
              <a:t>problems</a:t>
            </a:r>
            <a:r>
              <a:rPr dirty="0"/>
              <a:t> demand to </a:t>
            </a:r>
            <a:r>
              <a:rPr lang="en-US" dirty="0"/>
              <a:t>idea </a:t>
            </a:r>
            <a:r>
              <a:rPr dirty="0"/>
              <a:t>supply</a:t>
            </a:r>
          </a:p>
          <a:p>
            <a:pPr lvl="0"/>
            <a:endParaRPr lang="en-US" dirty="0"/>
          </a:p>
          <a:p>
            <a:pPr lvl="0"/>
            <a:r>
              <a:rPr lang="en-US" dirty="0"/>
              <a:t>Need to </a:t>
            </a:r>
            <a:r>
              <a:rPr dirty="0"/>
              <a:t>understand</a:t>
            </a:r>
            <a:endParaRPr lang="en-US" dirty="0"/>
          </a:p>
          <a:p>
            <a:pPr marL="342900" lvl="1" indent="0">
              <a:buNone/>
            </a:pPr>
            <a:r>
              <a:rPr lang="en-US" dirty="0"/>
              <a:t>… problems (demand)</a:t>
            </a:r>
          </a:p>
          <a:p>
            <a:pPr marL="342900" lvl="1" indent="0">
              <a:buNone/>
            </a:pPr>
            <a:r>
              <a:rPr lang="en-US" dirty="0"/>
              <a:t>… current “stock” of solutions (supply)</a:t>
            </a:r>
          </a:p>
          <a:p>
            <a:pPr marL="342900" lvl="1" indent="0">
              <a:buNone/>
            </a:pPr>
            <a:endParaRPr lang="en-US" dirty="0"/>
          </a:p>
          <a:p>
            <a:pPr lvl="0"/>
            <a:r>
              <a:rPr lang="en-US" dirty="0"/>
              <a:t>Requires </a:t>
            </a:r>
            <a:r>
              <a:rPr lang="en-US" i="1" dirty="0"/>
              <a:t>a</a:t>
            </a:r>
            <a:r>
              <a:rPr i="1" dirty="0"/>
              <a:t>ctive management </a:t>
            </a:r>
            <a:r>
              <a:rPr dirty="0"/>
              <a:t>of idea resources</a:t>
            </a:r>
          </a:p>
          <a:p>
            <a:pPr lvl="0"/>
            <a:endParaRPr lang="en-US" dirty="0"/>
          </a:p>
          <a:p>
            <a:pPr lvl="0"/>
            <a:r>
              <a:rPr dirty="0"/>
              <a:t>Shap</a:t>
            </a:r>
            <a:r>
              <a:rPr lang="en-US" dirty="0"/>
              <a:t>e</a:t>
            </a:r>
            <a:r>
              <a:rPr dirty="0"/>
              <a:t> supply to meet demand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AI cannot replace atomic human</a:t>
            </a:r>
          </a:p>
        </p:txBody>
      </p:sp>
      <p:pic>
        <p:nvPicPr>
          <p:cNvPr id="3" name="Picture 1" descr="../slides/diagrams//business/ft-opinion-neil-lawrence.png"/>
          <p:cNvPicPr>
            <a:picLocks noGrp="1" noChangeAspect="1"/>
          </p:cNvPicPr>
          <p:nvPr/>
        </p:nvPicPr>
        <p:blipFill>
          <a:blip r:embed="rId3"/>
          <a:stretch>
            <a:fillRect/>
          </a:stretch>
        </p:blipFill>
        <p:spPr bwMode="auto">
          <a:xfrm>
            <a:off x="1508685" y="1330680"/>
            <a:ext cx="6126629" cy="4751873"/>
          </a:xfrm>
          <a:prstGeom prst="rect">
            <a:avLst/>
          </a:prstGeom>
          <a:noFill/>
          <a:ln w="9525">
            <a:noFill/>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Attention </a:t>
            </a:r>
            <a:r>
              <a:rPr lang="en-US" dirty="0"/>
              <a:t>Reinvestment </a:t>
            </a:r>
            <a:r>
              <a:rPr dirty="0"/>
              <a:t>Flywheel</a:t>
            </a:r>
          </a:p>
        </p:txBody>
      </p:sp>
      <p:grpSp>
        <p:nvGrpSpPr>
          <p:cNvPr id="3" name="Group 2">
            <a:extLst>
              <a:ext uri="{FF2B5EF4-FFF2-40B4-BE49-F238E27FC236}">
                <a16:creationId xmlns:a16="http://schemas.microsoft.com/office/drawing/2014/main" id="{AF2B4D55-68E8-F4FD-33B0-E84BF9598C2E}"/>
              </a:ext>
            </a:extLst>
          </p:cNvPr>
          <p:cNvGrpSpPr/>
          <p:nvPr/>
        </p:nvGrpSpPr>
        <p:grpSpPr>
          <a:xfrm>
            <a:off x="1956841" y="1533033"/>
            <a:ext cx="5288125" cy="4222116"/>
            <a:chOff x="1747895" y="2002264"/>
            <a:chExt cx="5288125" cy="4222116"/>
          </a:xfrm>
        </p:grpSpPr>
        <p:grpSp>
          <p:nvGrpSpPr>
            <p:cNvPr id="109" name="Group 108">
              <a:extLst>
                <a:ext uri="{FF2B5EF4-FFF2-40B4-BE49-F238E27FC236}">
                  <a16:creationId xmlns:a16="http://schemas.microsoft.com/office/drawing/2014/main" id="{DBD74EE8-D2F7-B804-2EBA-C8B55A06B475}"/>
                </a:ext>
              </a:extLst>
            </p:cNvPr>
            <p:cNvGrpSpPr/>
            <p:nvPr/>
          </p:nvGrpSpPr>
          <p:grpSpPr>
            <a:xfrm>
              <a:off x="5378450" y="2298700"/>
              <a:ext cx="1250951" cy="1408113"/>
              <a:chOff x="5378450" y="2298700"/>
              <a:chExt cx="1250951" cy="1408113"/>
            </a:xfrm>
          </p:grpSpPr>
          <p:sp>
            <p:nvSpPr>
              <p:cNvPr id="127" name="Freeform 126">
                <a:extLst>
                  <a:ext uri="{FF2B5EF4-FFF2-40B4-BE49-F238E27FC236}">
                    <a16:creationId xmlns:a16="http://schemas.microsoft.com/office/drawing/2014/main" id="{5511D588-E78C-0DC2-0804-603DE82382B8}"/>
                  </a:ext>
                </a:extLst>
              </p:cNvPr>
              <p:cNvSpPr>
                <a:spLocks/>
              </p:cNvSpPr>
              <p:nvPr/>
            </p:nvSpPr>
            <p:spPr bwMode="auto">
              <a:xfrm>
                <a:off x="5378450" y="2298700"/>
                <a:ext cx="1120775" cy="1238250"/>
              </a:xfrm>
              <a:custGeom>
                <a:avLst/>
                <a:gdLst>
                  <a:gd name="T0" fmla="*/ 0 w 2910"/>
                  <a:gd name="T1" fmla="*/ 1276 h 3217"/>
                  <a:gd name="T2" fmla="*/ 955 w 2910"/>
                  <a:gd name="T3" fmla="*/ 0 h 3217"/>
                  <a:gd name="T4" fmla="*/ 2910 w 2910"/>
                  <a:gd name="T5" fmla="*/ 2669 h 3217"/>
                  <a:gd name="T6" fmla="*/ 1423 w 2910"/>
                  <a:gd name="T7" fmla="*/ 3217 h 3217"/>
                  <a:gd name="T8" fmla="*/ 0 w 2910"/>
                  <a:gd name="T9" fmla="*/ 1276 h 3217"/>
                </a:gdLst>
                <a:ahLst/>
                <a:cxnLst>
                  <a:cxn ang="0">
                    <a:pos x="T0" y="T1"/>
                  </a:cxn>
                  <a:cxn ang="0">
                    <a:pos x="T2" y="T3"/>
                  </a:cxn>
                  <a:cxn ang="0">
                    <a:pos x="T4" y="T5"/>
                  </a:cxn>
                  <a:cxn ang="0">
                    <a:pos x="T6" y="T7"/>
                  </a:cxn>
                  <a:cxn ang="0">
                    <a:pos x="T8" y="T9"/>
                  </a:cxn>
                </a:cxnLst>
                <a:rect l="0" t="0" r="r" b="b"/>
                <a:pathLst>
                  <a:path w="2910" h="3217">
                    <a:moveTo>
                      <a:pt x="0" y="1276"/>
                    </a:moveTo>
                    <a:lnTo>
                      <a:pt x="955" y="0"/>
                    </a:lnTo>
                    <a:cubicBezTo>
                      <a:pt x="1872" y="665"/>
                      <a:pt x="2552" y="1598"/>
                      <a:pt x="2910" y="2669"/>
                    </a:cubicBezTo>
                    <a:lnTo>
                      <a:pt x="1423" y="3217"/>
                    </a:lnTo>
                    <a:cubicBezTo>
                      <a:pt x="1157" y="2439"/>
                      <a:pt x="663" y="1758"/>
                      <a:pt x="0" y="1276"/>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128" name="Freeform 127">
                <a:extLst>
                  <a:ext uri="{FF2B5EF4-FFF2-40B4-BE49-F238E27FC236}">
                    <a16:creationId xmlns:a16="http://schemas.microsoft.com/office/drawing/2014/main" id="{38043659-09A7-8234-80B8-DD8E54CA0327}"/>
                  </a:ext>
                </a:extLst>
              </p:cNvPr>
              <p:cNvSpPr>
                <a:spLocks/>
              </p:cNvSpPr>
              <p:nvPr/>
            </p:nvSpPr>
            <p:spPr bwMode="auto">
              <a:xfrm>
                <a:off x="5808663" y="3267075"/>
                <a:ext cx="820738" cy="439738"/>
              </a:xfrm>
              <a:custGeom>
                <a:avLst/>
                <a:gdLst>
                  <a:gd name="T0" fmla="*/ 2133 w 2133"/>
                  <a:gd name="T1" fmla="*/ 0 h 1143"/>
                  <a:gd name="T2" fmla="*/ 0 w 2133"/>
                  <a:gd name="T3" fmla="*/ 777 h 1143"/>
                  <a:gd name="T4" fmla="*/ 1352 w 2133"/>
                  <a:gd name="T5" fmla="*/ 1143 h 1143"/>
                  <a:gd name="T6" fmla="*/ 2133 w 2133"/>
                  <a:gd name="T7" fmla="*/ 0 h 1143"/>
                </a:gdLst>
                <a:ahLst/>
                <a:cxnLst>
                  <a:cxn ang="0">
                    <a:pos x="T0" y="T1"/>
                  </a:cxn>
                  <a:cxn ang="0">
                    <a:pos x="T2" y="T3"/>
                  </a:cxn>
                  <a:cxn ang="0">
                    <a:pos x="T4" y="T5"/>
                  </a:cxn>
                  <a:cxn ang="0">
                    <a:pos x="T6" y="T7"/>
                  </a:cxn>
                </a:cxnLst>
                <a:rect l="0" t="0" r="r" b="b"/>
                <a:pathLst>
                  <a:path w="2133" h="1143">
                    <a:moveTo>
                      <a:pt x="2133" y="0"/>
                    </a:moveTo>
                    <a:lnTo>
                      <a:pt x="0" y="777"/>
                    </a:lnTo>
                    <a:lnTo>
                      <a:pt x="1352" y="1143"/>
                    </a:lnTo>
                    <a:lnTo>
                      <a:pt x="2133" y="0"/>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grpSp>
          <p:nvGrpSpPr>
            <p:cNvPr id="110" name="Group 109">
              <a:extLst>
                <a:ext uri="{FF2B5EF4-FFF2-40B4-BE49-F238E27FC236}">
                  <a16:creationId xmlns:a16="http://schemas.microsoft.com/office/drawing/2014/main" id="{4AE98991-47AD-A2D1-2B8A-6B130B7E5F6E}"/>
                </a:ext>
              </a:extLst>
            </p:cNvPr>
            <p:cNvGrpSpPr/>
            <p:nvPr/>
          </p:nvGrpSpPr>
          <p:grpSpPr>
            <a:xfrm>
              <a:off x="5386388" y="4432300"/>
              <a:ext cx="1143000" cy="1338263"/>
              <a:chOff x="5386388" y="4432300"/>
              <a:chExt cx="1143000" cy="1338263"/>
            </a:xfrm>
          </p:grpSpPr>
          <p:sp>
            <p:nvSpPr>
              <p:cNvPr id="125" name="Freeform 124">
                <a:extLst>
                  <a:ext uri="{FF2B5EF4-FFF2-40B4-BE49-F238E27FC236}">
                    <a16:creationId xmlns:a16="http://schemas.microsoft.com/office/drawing/2014/main" id="{9F774EED-F7AA-2F36-FE80-9F3B906CFC27}"/>
                  </a:ext>
                </a:extLst>
              </p:cNvPr>
              <p:cNvSpPr>
                <a:spLocks/>
              </p:cNvSpPr>
              <p:nvPr/>
            </p:nvSpPr>
            <p:spPr bwMode="auto">
              <a:xfrm>
                <a:off x="5461000" y="4432300"/>
                <a:ext cx="1068388" cy="1241425"/>
              </a:xfrm>
              <a:custGeom>
                <a:avLst/>
                <a:gdLst>
                  <a:gd name="T0" fmla="*/ 1228 w 2776"/>
                  <a:gd name="T1" fmla="*/ 0 h 3224"/>
                  <a:gd name="T2" fmla="*/ 2776 w 2776"/>
                  <a:gd name="T3" fmla="*/ 378 h 3224"/>
                  <a:gd name="T4" fmla="*/ 1088 w 2776"/>
                  <a:gd name="T5" fmla="*/ 3224 h 3224"/>
                  <a:gd name="T6" fmla="*/ 0 w 2776"/>
                  <a:gd name="T7" fmla="*/ 2071 h 3224"/>
                  <a:gd name="T8" fmla="*/ 1228 w 2776"/>
                  <a:gd name="T9" fmla="*/ 0 h 3224"/>
                </a:gdLst>
                <a:ahLst/>
                <a:cxnLst>
                  <a:cxn ang="0">
                    <a:pos x="T0" y="T1"/>
                  </a:cxn>
                  <a:cxn ang="0">
                    <a:pos x="T2" y="T3"/>
                  </a:cxn>
                  <a:cxn ang="0">
                    <a:pos x="T4" y="T5"/>
                  </a:cxn>
                  <a:cxn ang="0">
                    <a:pos x="T6" y="T7"/>
                  </a:cxn>
                  <a:cxn ang="0">
                    <a:pos x="T8" y="T9"/>
                  </a:cxn>
                </a:cxnLst>
                <a:rect l="0" t="0" r="r" b="b"/>
                <a:pathLst>
                  <a:path w="2776" h="3224">
                    <a:moveTo>
                      <a:pt x="1228" y="0"/>
                    </a:moveTo>
                    <a:lnTo>
                      <a:pt x="2776" y="378"/>
                    </a:lnTo>
                    <a:cubicBezTo>
                      <a:pt x="2524" y="1482"/>
                      <a:pt x="1932" y="2474"/>
                      <a:pt x="1088" y="3224"/>
                    </a:cubicBezTo>
                    <a:lnTo>
                      <a:pt x="0" y="2071"/>
                    </a:lnTo>
                    <a:cubicBezTo>
                      <a:pt x="611" y="1520"/>
                      <a:pt x="1044" y="799"/>
                      <a:pt x="1228" y="0"/>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126" name="Freeform 125">
                <a:extLst>
                  <a:ext uri="{FF2B5EF4-FFF2-40B4-BE49-F238E27FC236}">
                    <a16:creationId xmlns:a16="http://schemas.microsoft.com/office/drawing/2014/main" id="{D11AD47B-8430-7EFA-4185-377EB2457A73}"/>
                  </a:ext>
                </a:extLst>
              </p:cNvPr>
              <p:cNvSpPr>
                <a:spLocks/>
              </p:cNvSpPr>
              <p:nvPr/>
            </p:nvSpPr>
            <p:spPr bwMode="auto">
              <a:xfrm>
                <a:off x="5386388" y="5132388"/>
                <a:ext cx="598488" cy="638175"/>
              </a:xfrm>
              <a:custGeom>
                <a:avLst/>
                <a:gdLst>
                  <a:gd name="T0" fmla="*/ 1552 w 1552"/>
                  <a:gd name="T1" fmla="*/ 1656 h 1656"/>
                  <a:gd name="T2" fmla="*/ 0 w 1552"/>
                  <a:gd name="T3" fmla="*/ 0 h 1656"/>
                  <a:gd name="T4" fmla="*/ 195 w 1552"/>
                  <a:gd name="T5" fmla="*/ 1387 h 1656"/>
                  <a:gd name="T6" fmla="*/ 1552 w 1552"/>
                  <a:gd name="T7" fmla="*/ 1656 h 1656"/>
                </a:gdLst>
                <a:ahLst/>
                <a:cxnLst>
                  <a:cxn ang="0">
                    <a:pos x="T0" y="T1"/>
                  </a:cxn>
                  <a:cxn ang="0">
                    <a:pos x="T2" y="T3"/>
                  </a:cxn>
                  <a:cxn ang="0">
                    <a:pos x="T4" y="T5"/>
                  </a:cxn>
                  <a:cxn ang="0">
                    <a:pos x="T6" y="T7"/>
                  </a:cxn>
                </a:cxnLst>
                <a:rect l="0" t="0" r="r" b="b"/>
                <a:pathLst>
                  <a:path w="1552" h="1656">
                    <a:moveTo>
                      <a:pt x="1552" y="1656"/>
                    </a:moveTo>
                    <a:lnTo>
                      <a:pt x="0" y="0"/>
                    </a:lnTo>
                    <a:lnTo>
                      <a:pt x="195" y="1387"/>
                    </a:lnTo>
                    <a:lnTo>
                      <a:pt x="1552" y="1656"/>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grpSp>
          <p:nvGrpSpPr>
            <p:cNvPr id="111" name="Group 110">
              <a:extLst>
                <a:ext uri="{FF2B5EF4-FFF2-40B4-BE49-F238E27FC236}">
                  <a16:creationId xmlns:a16="http://schemas.microsoft.com/office/drawing/2014/main" id="{116E6C6B-E414-00F9-F635-0E0B853B022D}"/>
                </a:ext>
              </a:extLst>
            </p:cNvPr>
            <p:cNvGrpSpPr/>
            <p:nvPr/>
          </p:nvGrpSpPr>
          <p:grpSpPr>
            <a:xfrm>
              <a:off x="2268538" y="4384675"/>
              <a:ext cx="1250950" cy="1408113"/>
              <a:chOff x="2268538" y="4384675"/>
              <a:chExt cx="1250950" cy="1408113"/>
            </a:xfrm>
          </p:grpSpPr>
          <p:sp>
            <p:nvSpPr>
              <p:cNvPr id="123" name="Freeform 122">
                <a:extLst>
                  <a:ext uri="{FF2B5EF4-FFF2-40B4-BE49-F238E27FC236}">
                    <a16:creationId xmlns:a16="http://schemas.microsoft.com/office/drawing/2014/main" id="{743CB72A-4097-107A-B259-76E7FA67353D}"/>
                  </a:ext>
                </a:extLst>
              </p:cNvPr>
              <p:cNvSpPr>
                <a:spLocks/>
              </p:cNvSpPr>
              <p:nvPr/>
            </p:nvSpPr>
            <p:spPr bwMode="auto">
              <a:xfrm>
                <a:off x="2398713" y="4554538"/>
                <a:ext cx="1120775" cy="1238250"/>
              </a:xfrm>
              <a:custGeom>
                <a:avLst/>
                <a:gdLst>
                  <a:gd name="T0" fmla="*/ 2910 w 2910"/>
                  <a:gd name="T1" fmla="*/ 1942 h 3217"/>
                  <a:gd name="T2" fmla="*/ 1955 w 2910"/>
                  <a:gd name="T3" fmla="*/ 3217 h 3217"/>
                  <a:gd name="T4" fmla="*/ 0 w 2910"/>
                  <a:gd name="T5" fmla="*/ 549 h 3217"/>
                  <a:gd name="T6" fmla="*/ 1487 w 2910"/>
                  <a:gd name="T7" fmla="*/ 0 h 3217"/>
                  <a:gd name="T8" fmla="*/ 2910 w 2910"/>
                  <a:gd name="T9" fmla="*/ 1942 h 3217"/>
                </a:gdLst>
                <a:ahLst/>
                <a:cxnLst>
                  <a:cxn ang="0">
                    <a:pos x="T0" y="T1"/>
                  </a:cxn>
                  <a:cxn ang="0">
                    <a:pos x="T2" y="T3"/>
                  </a:cxn>
                  <a:cxn ang="0">
                    <a:pos x="T4" y="T5"/>
                  </a:cxn>
                  <a:cxn ang="0">
                    <a:pos x="T6" y="T7"/>
                  </a:cxn>
                  <a:cxn ang="0">
                    <a:pos x="T8" y="T9"/>
                  </a:cxn>
                </a:cxnLst>
                <a:rect l="0" t="0" r="r" b="b"/>
                <a:pathLst>
                  <a:path w="2910" h="3217">
                    <a:moveTo>
                      <a:pt x="2910" y="1942"/>
                    </a:moveTo>
                    <a:lnTo>
                      <a:pt x="1955" y="3217"/>
                    </a:lnTo>
                    <a:cubicBezTo>
                      <a:pt x="1039" y="2552"/>
                      <a:pt x="358" y="1619"/>
                      <a:pt x="0" y="549"/>
                    </a:cubicBezTo>
                    <a:lnTo>
                      <a:pt x="1487" y="0"/>
                    </a:lnTo>
                    <a:cubicBezTo>
                      <a:pt x="1754" y="778"/>
                      <a:pt x="2247" y="1459"/>
                      <a:pt x="2910" y="1942"/>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124" name="Freeform 123">
                <a:extLst>
                  <a:ext uri="{FF2B5EF4-FFF2-40B4-BE49-F238E27FC236}">
                    <a16:creationId xmlns:a16="http://schemas.microsoft.com/office/drawing/2014/main" id="{2CAF40B0-A904-0DC5-75CC-DE4D9F039D9F}"/>
                  </a:ext>
                </a:extLst>
              </p:cNvPr>
              <p:cNvSpPr>
                <a:spLocks/>
              </p:cNvSpPr>
              <p:nvPr/>
            </p:nvSpPr>
            <p:spPr bwMode="auto">
              <a:xfrm>
                <a:off x="2268538" y="4384675"/>
                <a:ext cx="820738" cy="439738"/>
              </a:xfrm>
              <a:custGeom>
                <a:avLst/>
                <a:gdLst>
                  <a:gd name="T0" fmla="*/ 0 w 2132"/>
                  <a:gd name="T1" fmla="*/ 1142 h 1142"/>
                  <a:gd name="T2" fmla="*/ 2132 w 2132"/>
                  <a:gd name="T3" fmla="*/ 365 h 1142"/>
                  <a:gd name="T4" fmla="*/ 780 w 2132"/>
                  <a:gd name="T5" fmla="*/ 0 h 1142"/>
                  <a:gd name="T6" fmla="*/ 0 w 2132"/>
                  <a:gd name="T7" fmla="*/ 1142 h 1142"/>
                </a:gdLst>
                <a:ahLst/>
                <a:cxnLst>
                  <a:cxn ang="0">
                    <a:pos x="T0" y="T1"/>
                  </a:cxn>
                  <a:cxn ang="0">
                    <a:pos x="T2" y="T3"/>
                  </a:cxn>
                  <a:cxn ang="0">
                    <a:pos x="T4" y="T5"/>
                  </a:cxn>
                  <a:cxn ang="0">
                    <a:pos x="T6" y="T7"/>
                  </a:cxn>
                </a:cxnLst>
                <a:rect l="0" t="0" r="r" b="b"/>
                <a:pathLst>
                  <a:path w="2132" h="1142">
                    <a:moveTo>
                      <a:pt x="0" y="1142"/>
                    </a:moveTo>
                    <a:lnTo>
                      <a:pt x="2132" y="365"/>
                    </a:lnTo>
                    <a:lnTo>
                      <a:pt x="780" y="0"/>
                    </a:lnTo>
                    <a:lnTo>
                      <a:pt x="0" y="1142"/>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grpSp>
          <p:nvGrpSpPr>
            <p:cNvPr id="112" name="Group 111">
              <a:extLst>
                <a:ext uri="{FF2B5EF4-FFF2-40B4-BE49-F238E27FC236}">
                  <a16:creationId xmlns:a16="http://schemas.microsoft.com/office/drawing/2014/main" id="{8147BF6E-02B8-6477-3DE5-E783EA7E1029}"/>
                </a:ext>
              </a:extLst>
            </p:cNvPr>
            <p:cNvGrpSpPr/>
            <p:nvPr/>
          </p:nvGrpSpPr>
          <p:grpSpPr>
            <a:xfrm>
              <a:off x="2368550" y="2320925"/>
              <a:ext cx="1143000" cy="1338263"/>
              <a:chOff x="2368550" y="2320925"/>
              <a:chExt cx="1143000" cy="1338263"/>
            </a:xfrm>
          </p:grpSpPr>
          <p:sp>
            <p:nvSpPr>
              <p:cNvPr id="121" name="Freeform 120">
                <a:extLst>
                  <a:ext uri="{FF2B5EF4-FFF2-40B4-BE49-F238E27FC236}">
                    <a16:creationId xmlns:a16="http://schemas.microsoft.com/office/drawing/2014/main" id="{5668CEF9-AE76-747B-FAB8-579BC8563A25}"/>
                  </a:ext>
                </a:extLst>
              </p:cNvPr>
              <p:cNvSpPr>
                <a:spLocks/>
              </p:cNvSpPr>
              <p:nvPr/>
            </p:nvSpPr>
            <p:spPr bwMode="auto">
              <a:xfrm>
                <a:off x="2368550" y="2417763"/>
                <a:ext cx="1068388" cy="1241425"/>
              </a:xfrm>
              <a:custGeom>
                <a:avLst/>
                <a:gdLst>
                  <a:gd name="T0" fmla="*/ 1548 w 2776"/>
                  <a:gd name="T1" fmla="*/ 3224 h 3224"/>
                  <a:gd name="T2" fmla="*/ 0 w 2776"/>
                  <a:gd name="T3" fmla="*/ 2845 h 3224"/>
                  <a:gd name="T4" fmla="*/ 1688 w 2776"/>
                  <a:gd name="T5" fmla="*/ 0 h 3224"/>
                  <a:gd name="T6" fmla="*/ 2776 w 2776"/>
                  <a:gd name="T7" fmla="*/ 1153 h 3224"/>
                  <a:gd name="T8" fmla="*/ 1548 w 2776"/>
                  <a:gd name="T9" fmla="*/ 3224 h 3224"/>
                </a:gdLst>
                <a:ahLst/>
                <a:cxnLst>
                  <a:cxn ang="0">
                    <a:pos x="T0" y="T1"/>
                  </a:cxn>
                  <a:cxn ang="0">
                    <a:pos x="T2" y="T3"/>
                  </a:cxn>
                  <a:cxn ang="0">
                    <a:pos x="T4" y="T5"/>
                  </a:cxn>
                  <a:cxn ang="0">
                    <a:pos x="T6" y="T7"/>
                  </a:cxn>
                  <a:cxn ang="0">
                    <a:pos x="T8" y="T9"/>
                  </a:cxn>
                </a:cxnLst>
                <a:rect l="0" t="0" r="r" b="b"/>
                <a:pathLst>
                  <a:path w="2776" h="3224">
                    <a:moveTo>
                      <a:pt x="1548" y="3224"/>
                    </a:moveTo>
                    <a:lnTo>
                      <a:pt x="0" y="2845"/>
                    </a:lnTo>
                    <a:cubicBezTo>
                      <a:pt x="253" y="1741"/>
                      <a:pt x="844" y="749"/>
                      <a:pt x="1688" y="0"/>
                    </a:cubicBezTo>
                    <a:lnTo>
                      <a:pt x="2776" y="1153"/>
                    </a:lnTo>
                    <a:cubicBezTo>
                      <a:pt x="2165" y="1703"/>
                      <a:pt x="1732" y="2424"/>
                      <a:pt x="1548" y="3224"/>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122" name="Freeform 121">
                <a:extLst>
                  <a:ext uri="{FF2B5EF4-FFF2-40B4-BE49-F238E27FC236}">
                    <a16:creationId xmlns:a16="http://schemas.microsoft.com/office/drawing/2014/main" id="{3199428C-BA5B-1571-324F-5C910F1715CB}"/>
                  </a:ext>
                </a:extLst>
              </p:cNvPr>
              <p:cNvSpPr>
                <a:spLocks/>
              </p:cNvSpPr>
              <p:nvPr/>
            </p:nvSpPr>
            <p:spPr bwMode="auto">
              <a:xfrm>
                <a:off x="2914650" y="2320925"/>
                <a:ext cx="596900" cy="638175"/>
              </a:xfrm>
              <a:custGeom>
                <a:avLst/>
                <a:gdLst>
                  <a:gd name="T0" fmla="*/ 0 w 1551"/>
                  <a:gd name="T1" fmla="*/ 0 h 1657"/>
                  <a:gd name="T2" fmla="*/ 1551 w 1551"/>
                  <a:gd name="T3" fmla="*/ 1657 h 1657"/>
                  <a:gd name="T4" fmla="*/ 1356 w 1551"/>
                  <a:gd name="T5" fmla="*/ 270 h 1657"/>
                  <a:gd name="T6" fmla="*/ 0 w 1551"/>
                  <a:gd name="T7" fmla="*/ 0 h 1657"/>
                </a:gdLst>
                <a:ahLst/>
                <a:cxnLst>
                  <a:cxn ang="0">
                    <a:pos x="T0" y="T1"/>
                  </a:cxn>
                  <a:cxn ang="0">
                    <a:pos x="T2" y="T3"/>
                  </a:cxn>
                  <a:cxn ang="0">
                    <a:pos x="T4" y="T5"/>
                  </a:cxn>
                  <a:cxn ang="0">
                    <a:pos x="T6" y="T7"/>
                  </a:cxn>
                </a:cxnLst>
                <a:rect l="0" t="0" r="r" b="b"/>
                <a:pathLst>
                  <a:path w="1551" h="1657">
                    <a:moveTo>
                      <a:pt x="0" y="0"/>
                    </a:moveTo>
                    <a:lnTo>
                      <a:pt x="1551" y="1657"/>
                    </a:lnTo>
                    <a:lnTo>
                      <a:pt x="1356" y="270"/>
                    </a:lnTo>
                    <a:lnTo>
                      <a:pt x="0" y="0"/>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sp>
          <p:nvSpPr>
            <p:cNvPr id="113" name="TextBox 112">
              <a:extLst>
                <a:ext uri="{FF2B5EF4-FFF2-40B4-BE49-F238E27FC236}">
                  <a16:creationId xmlns:a16="http://schemas.microsoft.com/office/drawing/2014/main" id="{B9EA3EF8-C6D9-193B-84F8-CFC75679C031}"/>
                </a:ext>
              </a:extLst>
            </p:cNvPr>
            <p:cNvSpPr txBox="1"/>
            <p:nvPr/>
          </p:nvSpPr>
          <p:spPr>
            <a:xfrm>
              <a:off x="3862950" y="2002264"/>
              <a:ext cx="1164100" cy="830997"/>
            </a:xfrm>
            <a:prstGeom prst="rect">
              <a:avLst/>
            </a:prstGeom>
            <a:noFill/>
          </p:spPr>
          <p:txBody>
            <a:bodyPr wrap="none" rtlCol="0">
              <a:spAutoFit/>
            </a:bodyPr>
            <a:lstStyle/>
            <a:p>
              <a:pPr algn="ctr"/>
              <a:r>
                <a:rPr lang="en-US" sz="2400" b="1" dirty="0"/>
                <a:t>human</a:t>
              </a:r>
            </a:p>
            <a:p>
              <a:pPr algn="ctr"/>
              <a:r>
                <a:rPr lang="en-US" sz="2400" b="1" dirty="0"/>
                <a:t>capital</a:t>
              </a:r>
            </a:p>
          </p:txBody>
        </p:sp>
        <p:sp>
          <p:nvSpPr>
            <p:cNvPr id="114" name="TextBox 113">
              <a:extLst>
                <a:ext uri="{FF2B5EF4-FFF2-40B4-BE49-F238E27FC236}">
                  <a16:creationId xmlns:a16="http://schemas.microsoft.com/office/drawing/2014/main" id="{3D7033A4-950B-0E76-244F-B2F38B17A11A}"/>
                </a:ext>
              </a:extLst>
            </p:cNvPr>
            <p:cNvSpPr txBox="1"/>
            <p:nvPr/>
          </p:nvSpPr>
          <p:spPr>
            <a:xfrm>
              <a:off x="5378450" y="3632108"/>
              <a:ext cx="1657570" cy="830997"/>
            </a:xfrm>
            <a:prstGeom prst="rect">
              <a:avLst/>
            </a:prstGeom>
            <a:noFill/>
          </p:spPr>
          <p:txBody>
            <a:bodyPr wrap="none" rtlCol="0">
              <a:spAutoFit/>
            </a:bodyPr>
            <a:lstStyle/>
            <a:p>
              <a:pPr algn="ctr"/>
              <a:r>
                <a:rPr lang="en-US" sz="2400" b="1" dirty="0"/>
                <a:t>real world</a:t>
              </a:r>
            </a:p>
            <a:p>
              <a:pPr algn="ctr"/>
              <a:r>
                <a:rPr lang="en-US" sz="2400" b="1" dirty="0"/>
                <a:t>innovation</a:t>
              </a:r>
            </a:p>
          </p:txBody>
        </p:sp>
        <p:sp>
          <p:nvSpPr>
            <p:cNvPr id="115" name="TextBox 114">
              <a:extLst>
                <a:ext uri="{FF2B5EF4-FFF2-40B4-BE49-F238E27FC236}">
                  <a16:creationId xmlns:a16="http://schemas.microsoft.com/office/drawing/2014/main" id="{D939C12F-ED61-FEC5-F2DC-7FD79819691C}"/>
                </a:ext>
              </a:extLst>
            </p:cNvPr>
            <p:cNvSpPr txBox="1"/>
            <p:nvPr/>
          </p:nvSpPr>
          <p:spPr>
            <a:xfrm>
              <a:off x="3617344" y="5393383"/>
              <a:ext cx="1561133" cy="830997"/>
            </a:xfrm>
            <a:prstGeom prst="rect">
              <a:avLst/>
            </a:prstGeom>
            <a:noFill/>
          </p:spPr>
          <p:txBody>
            <a:bodyPr wrap="none" rtlCol="0">
              <a:spAutoFit/>
            </a:bodyPr>
            <a:lstStyle/>
            <a:p>
              <a:pPr algn="ctr"/>
              <a:r>
                <a:rPr lang="en-US" sz="2400" b="1" dirty="0"/>
                <a:t>efficiency</a:t>
              </a:r>
            </a:p>
            <a:p>
              <a:pPr algn="ctr"/>
              <a:r>
                <a:rPr lang="en-US" sz="2400" b="1" dirty="0"/>
                <a:t>gains</a:t>
              </a:r>
            </a:p>
          </p:txBody>
        </p:sp>
        <p:sp>
          <p:nvSpPr>
            <p:cNvPr id="116" name="TextBox 115">
              <a:extLst>
                <a:ext uri="{FF2B5EF4-FFF2-40B4-BE49-F238E27FC236}">
                  <a16:creationId xmlns:a16="http://schemas.microsoft.com/office/drawing/2014/main" id="{9793D7DA-BB0C-3ABC-EB1F-D5C3AEA63BDC}"/>
                </a:ext>
              </a:extLst>
            </p:cNvPr>
            <p:cNvSpPr txBox="1"/>
            <p:nvPr/>
          </p:nvSpPr>
          <p:spPr>
            <a:xfrm>
              <a:off x="1747895" y="3581720"/>
              <a:ext cx="1463670" cy="830997"/>
            </a:xfrm>
            <a:prstGeom prst="rect">
              <a:avLst/>
            </a:prstGeom>
            <a:noFill/>
          </p:spPr>
          <p:txBody>
            <a:bodyPr wrap="none" rtlCol="0">
              <a:spAutoFit/>
            </a:bodyPr>
            <a:lstStyle/>
            <a:p>
              <a:pPr algn="ctr"/>
              <a:r>
                <a:rPr lang="en-US" sz="2400" b="1" dirty="0"/>
                <a:t>quality</a:t>
              </a:r>
            </a:p>
            <a:p>
              <a:pPr algn="ctr"/>
              <a:r>
                <a:rPr lang="en-US" sz="2400" b="1" dirty="0"/>
                <a:t>attention</a:t>
              </a:r>
            </a:p>
          </p:txBody>
        </p:sp>
        <p:sp>
          <p:nvSpPr>
            <p:cNvPr id="117" name="TextBox 116">
              <a:extLst>
                <a:ext uri="{FF2B5EF4-FFF2-40B4-BE49-F238E27FC236}">
                  <a16:creationId xmlns:a16="http://schemas.microsoft.com/office/drawing/2014/main" id="{E2F368AE-B6D0-0FEC-8B14-A2D63BE589C5}"/>
                </a:ext>
              </a:extLst>
            </p:cNvPr>
            <p:cNvSpPr txBox="1"/>
            <p:nvPr/>
          </p:nvSpPr>
          <p:spPr>
            <a:xfrm rot="3277500">
              <a:off x="5560969" y="2827693"/>
              <a:ext cx="979755" cy="369332"/>
            </a:xfrm>
            <a:prstGeom prst="rect">
              <a:avLst/>
            </a:prstGeom>
            <a:noFill/>
          </p:spPr>
          <p:txBody>
            <a:bodyPr wrap="none" rtlCol="0">
              <a:spAutoFit/>
            </a:bodyPr>
            <a:lstStyle/>
            <a:p>
              <a:r>
                <a:rPr lang="en-US" dirty="0"/>
                <a:t>enables</a:t>
              </a:r>
            </a:p>
          </p:txBody>
        </p:sp>
        <p:sp>
          <p:nvSpPr>
            <p:cNvPr id="118" name="TextBox 117">
              <a:extLst>
                <a:ext uri="{FF2B5EF4-FFF2-40B4-BE49-F238E27FC236}">
                  <a16:creationId xmlns:a16="http://schemas.microsoft.com/office/drawing/2014/main" id="{A072EEB4-594D-6EBD-E9C2-ACCE9DB01D62}"/>
                </a:ext>
              </a:extLst>
            </p:cNvPr>
            <p:cNvSpPr txBox="1"/>
            <p:nvPr/>
          </p:nvSpPr>
          <p:spPr>
            <a:xfrm rot="18269726">
              <a:off x="5464676" y="4884100"/>
              <a:ext cx="931730" cy="369332"/>
            </a:xfrm>
            <a:prstGeom prst="rect">
              <a:avLst/>
            </a:prstGeom>
            <a:noFill/>
          </p:spPr>
          <p:txBody>
            <a:bodyPr wrap="none" rtlCol="0">
              <a:spAutoFit/>
            </a:bodyPr>
            <a:lstStyle/>
            <a:p>
              <a:r>
                <a:rPr lang="en-US" dirty="0"/>
                <a:t>creates</a:t>
              </a:r>
            </a:p>
          </p:txBody>
        </p:sp>
        <p:sp>
          <p:nvSpPr>
            <p:cNvPr id="119" name="TextBox 118">
              <a:extLst>
                <a:ext uri="{FF2B5EF4-FFF2-40B4-BE49-F238E27FC236}">
                  <a16:creationId xmlns:a16="http://schemas.microsoft.com/office/drawing/2014/main" id="{CEA33831-BE05-3149-4465-69993B7EF021}"/>
                </a:ext>
              </a:extLst>
            </p:cNvPr>
            <p:cNvSpPr txBox="1"/>
            <p:nvPr/>
          </p:nvSpPr>
          <p:spPr>
            <a:xfrm rot="3264655">
              <a:off x="2314517" y="4935022"/>
              <a:ext cx="1309205" cy="369332"/>
            </a:xfrm>
            <a:prstGeom prst="rect">
              <a:avLst/>
            </a:prstGeom>
            <a:noFill/>
          </p:spPr>
          <p:txBody>
            <a:bodyPr wrap="none" rtlCol="0">
              <a:spAutoFit/>
            </a:bodyPr>
            <a:lstStyle/>
            <a:p>
              <a:r>
                <a:rPr lang="en-US" dirty="0"/>
                <a:t>reinvests in</a:t>
              </a:r>
            </a:p>
          </p:txBody>
        </p:sp>
        <p:sp>
          <p:nvSpPr>
            <p:cNvPr id="120" name="TextBox 119">
              <a:extLst>
                <a:ext uri="{FF2B5EF4-FFF2-40B4-BE49-F238E27FC236}">
                  <a16:creationId xmlns:a16="http://schemas.microsoft.com/office/drawing/2014/main" id="{6BCDD34B-C72C-6D75-77D1-9491EE3E7330}"/>
                </a:ext>
              </a:extLst>
            </p:cNvPr>
            <p:cNvSpPr txBox="1"/>
            <p:nvPr/>
          </p:nvSpPr>
          <p:spPr>
            <a:xfrm rot="18072804">
              <a:off x="2357721" y="2827694"/>
              <a:ext cx="1087862" cy="369332"/>
            </a:xfrm>
            <a:prstGeom prst="rect">
              <a:avLst/>
            </a:prstGeom>
            <a:noFill/>
          </p:spPr>
          <p:txBody>
            <a:bodyPr wrap="none" rtlCol="0">
              <a:spAutoFit/>
            </a:bodyPr>
            <a:lstStyle/>
            <a:p>
              <a:r>
                <a:rPr lang="en-US" dirty="0"/>
                <a:t>develops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B5CD07-BC2C-35A4-05CA-7CCD8050C83D}"/>
              </a:ext>
            </a:extLst>
          </p:cNvPr>
          <p:cNvPicPr>
            <a:picLocks noChangeAspect="1"/>
          </p:cNvPicPr>
          <p:nvPr/>
        </p:nvPicPr>
        <p:blipFill>
          <a:blip r:embed="rId3"/>
          <a:stretch>
            <a:fillRect/>
          </a:stretch>
        </p:blipFill>
        <p:spPr>
          <a:xfrm>
            <a:off x="2692065" y="1908498"/>
            <a:ext cx="3759869" cy="3759869"/>
          </a:xfrm>
          <a:prstGeom prst="rect">
            <a:avLst/>
          </a:prstGeom>
        </p:spPr>
      </p:pic>
      <p:sp>
        <p:nvSpPr>
          <p:cNvPr id="2" name="Title 1">
            <a:extLst>
              <a:ext uri="{FF2B5EF4-FFF2-40B4-BE49-F238E27FC236}">
                <a16:creationId xmlns:a16="http://schemas.microsoft.com/office/drawing/2014/main" id="{0B61B315-2F7F-B990-CD04-DE91BD9FA9DA}"/>
              </a:ext>
            </a:extLst>
          </p:cNvPr>
          <p:cNvSpPr>
            <a:spLocks noGrp="1"/>
          </p:cNvSpPr>
          <p:nvPr>
            <p:ph type="title"/>
          </p:nvPr>
        </p:nvSpPr>
        <p:spPr>
          <a:xfrm>
            <a:off x="818347" y="596018"/>
            <a:ext cx="7511473" cy="1312480"/>
          </a:xfrm>
        </p:spPr>
        <p:txBody>
          <a:bodyPr/>
          <a:lstStyle/>
          <a:p>
            <a:pPr marL="0" lvl="0" indent="0">
              <a:buNone/>
            </a:pPr>
            <a:r>
              <a:rPr lang="en-US" dirty="0"/>
              <a:t>Artificial General Vehicle</a:t>
            </a:r>
            <a:endParaRPr dirty="0"/>
          </a:p>
        </p:txBody>
      </p:sp>
    </p:spTree>
    <p:extLst>
      <p:ext uri="{BB962C8B-B14F-4D97-AF65-F5344CB8AC3E}">
        <p14:creationId xmlns:p14="http://schemas.microsoft.com/office/powerpoint/2010/main" val="2000259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5930-6864-69B5-8A03-5CC285513715}"/>
              </a:ext>
            </a:extLst>
          </p:cNvPr>
          <p:cNvSpPr>
            <a:spLocks noGrp="1"/>
          </p:cNvSpPr>
          <p:nvPr>
            <p:ph type="title"/>
          </p:nvPr>
        </p:nvSpPr>
        <p:spPr/>
        <p:txBody>
          <a:bodyPr/>
          <a:lstStyle/>
          <a:p>
            <a:r>
              <a:rPr lang="en-US" dirty="0"/>
              <a:t>Burbage Bridge</a:t>
            </a:r>
          </a:p>
        </p:txBody>
      </p:sp>
      <p:pic>
        <p:nvPicPr>
          <p:cNvPr id="5" name="Content Placeholder 4">
            <a:extLst>
              <a:ext uri="{FF2B5EF4-FFF2-40B4-BE49-F238E27FC236}">
                <a16:creationId xmlns:a16="http://schemas.microsoft.com/office/drawing/2014/main" id="{66346033-B7BD-DB8E-0369-F2EF56B8DA7B}"/>
              </a:ext>
            </a:extLst>
          </p:cNvPr>
          <p:cNvPicPr>
            <a:picLocks noGrp="1" noChangeAspect="1"/>
          </p:cNvPicPr>
          <p:nvPr>
            <p:ph idx="1"/>
          </p:nvPr>
        </p:nvPicPr>
        <p:blipFill>
          <a:blip r:embed="rId2"/>
          <a:stretch>
            <a:fillRect/>
          </a:stretch>
        </p:blipFill>
        <p:spPr>
          <a:xfrm>
            <a:off x="1976772" y="1719360"/>
            <a:ext cx="5506870" cy="4117041"/>
          </a:xfrm>
        </p:spPr>
      </p:pic>
    </p:spTree>
    <p:extLst>
      <p:ext uri="{BB962C8B-B14F-4D97-AF65-F5344CB8AC3E}">
        <p14:creationId xmlns:p14="http://schemas.microsoft.com/office/powerpoint/2010/main" val="1228071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7FA04F-4658-DAEB-5935-1440FE325484}"/>
              </a:ext>
            </a:extLst>
          </p:cNvPr>
          <p:cNvPicPr>
            <a:picLocks noChangeAspect="1"/>
          </p:cNvPicPr>
          <p:nvPr/>
        </p:nvPicPr>
        <p:blipFill>
          <a:blip r:embed="rId2"/>
          <a:stretch>
            <a:fillRect/>
          </a:stretch>
        </p:blipFill>
        <p:spPr>
          <a:xfrm>
            <a:off x="1799723" y="1908498"/>
            <a:ext cx="5544553" cy="4158415"/>
          </a:xfrm>
          <a:prstGeom prst="rect">
            <a:avLst/>
          </a:prstGeom>
        </p:spPr>
      </p:pic>
      <p:sp>
        <p:nvSpPr>
          <p:cNvPr id="7" name="Title 1">
            <a:extLst>
              <a:ext uri="{FF2B5EF4-FFF2-40B4-BE49-F238E27FC236}">
                <a16:creationId xmlns:a16="http://schemas.microsoft.com/office/drawing/2014/main" id="{8B61C96C-9B91-C1C8-CD7F-7DBCF0BBD868}"/>
              </a:ext>
            </a:extLst>
          </p:cNvPr>
          <p:cNvSpPr>
            <a:spLocks noGrp="1"/>
          </p:cNvSpPr>
          <p:nvPr>
            <p:ph type="title"/>
          </p:nvPr>
        </p:nvSpPr>
        <p:spPr>
          <a:xfrm>
            <a:off x="818347" y="596018"/>
            <a:ext cx="7511473" cy="1312480"/>
          </a:xfrm>
        </p:spPr>
        <p:txBody>
          <a:bodyPr>
            <a:normAutofit/>
          </a:bodyPr>
          <a:lstStyle/>
          <a:p>
            <a:pPr algn="ctr"/>
            <a:r>
              <a:rPr lang="en-US" sz="3600" dirty="0"/>
              <a:t>Cromford Mill</a:t>
            </a:r>
          </a:p>
        </p:txBody>
      </p:sp>
    </p:spTree>
    <p:extLst>
      <p:ext uri="{BB962C8B-B14F-4D97-AF65-F5344CB8AC3E}">
        <p14:creationId xmlns:p14="http://schemas.microsoft.com/office/powerpoint/2010/main" val="1232418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B962-6084-4F91-93F0-58AADE1ACA4F}"/>
              </a:ext>
            </a:extLst>
          </p:cNvPr>
          <p:cNvSpPr>
            <a:spLocks noGrp="1"/>
          </p:cNvSpPr>
          <p:nvPr>
            <p:ph type="title"/>
          </p:nvPr>
        </p:nvSpPr>
        <p:spPr/>
        <p:txBody>
          <a:bodyPr/>
          <a:lstStyle/>
          <a:p>
            <a:r>
              <a:rPr lang="en-GB" dirty="0" err="1"/>
              <a:t>Distretti</a:t>
            </a:r>
            <a:r>
              <a:rPr lang="en-GB" dirty="0"/>
              <a:t> </a:t>
            </a:r>
            <a:r>
              <a:rPr lang="en-GB" dirty="0" err="1"/>
              <a:t>Industriali</a:t>
            </a:r>
            <a:r>
              <a:rPr lang="en-US" dirty="0"/>
              <a:t>	</a:t>
            </a:r>
          </a:p>
        </p:txBody>
      </p:sp>
      <p:sp>
        <p:nvSpPr>
          <p:cNvPr id="3" name="Content Placeholder 2">
            <a:extLst>
              <a:ext uri="{FF2B5EF4-FFF2-40B4-BE49-F238E27FC236}">
                <a16:creationId xmlns:a16="http://schemas.microsoft.com/office/drawing/2014/main" id="{485AEDC9-6B28-FD4D-293D-FC3B41AF3E36}"/>
              </a:ext>
            </a:extLst>
          </p:cNvPr>
          <p:cNvSpPr>
            <a:spLocks noGrp="1"/>
          </p:cNvSpPr>
          <p:nvPr>
            <p:ph idx="1"/>
          </p:nvPr>
        </p:nvSpPr>
        <p:spPr/>
        <p:txBody>
          <a:bodyPr>
            <a:normAutofit lnSpcReduction="10000"/>
          </a:bodyPr>
          <a:lstStyle/>
          <a:p>
            <a:r>
              <a:rPr lang="en-US" dirty="0"/>
              <a:t>Emilia Romagna: </a:t>
            </a:r>
          </a:p>
          <a:p>
            <a:pPr lvl="1"/>
            <a:r>
              <a:rPr lang="en-US" dirty="0"/>
              <a:t>XVIII </a:t>
            </a:r>
            <a:r>
              <a:rPr lang="en-US" dirty="0" err="1"/>
              <a:t>secolo</a:t>
            </a:r>
            <a:r>
              <a:rPr lang="en-US" dirty="0"/>
              <a:t>: seta, carta</a:t>
            </a:r>
          </a:p>
          <a:p>
            <a:pPr lvl="1"/>
            <a:r>
              <a:rPr lang="en-US" dirty="0"/>
              <a:t>Today: La Motor Valley</a:t>
            </a:r>
          </a:p>
          <a:p>
            <a:r>
              <a:rPr lang="en-US" dirty="0"/>
              <a:t>Murano</a:t>
            </a:r>
          </a:p>
          <a:p>
            <a:r>
              <a:rPr lang="en-US" dirty="0"/>
              <a:t>Exhibit:</a:t>
            </a:r>
          </a:p>
          <a:p>
            <a:pPr lvl="1"/>
            <a:r>
              <a:rPr lang="en-US" dirty="0"/>
              <a:t>Strength in diversity</a:t>
            </a:r>
          </a:p>
          <a:p>
            <a:pPr lvl="1"/>
            <a:r>
              <a:rPr lang="en-US" dirty="0"/>
              <a:t>Strength in community</a:t>
            </a:r>
          </a:p>
          <a:p>
            <a:pPr lvl="1"/>
            <a:r>
              <a:rPr lang="en-US" dirty="0"/>
              <a:t>Poor economies of scale</a:t>
            </a:r>
          </a:p>
        </p:txBody>
      </p:sp>
    </p:spTree>
    <p:extLst>
      <p:ext uri="{BB962C8B-B14F-4D97-AF65-F5344CB8AC3E}">
        <p14:creationId xmlns:p14="http://schemas.microsoft.com/office/powerpoint/2010/main" val="2902937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ai@cam</a:t>
            </a:r>
          </a:p>
        </p:txBody>
      </p:sp>
      <p:pic>
        <p:nvPicPr>
          <p:cNvPr id="5" name="Picture 4">
            <a:extLst>
              <a:ext uri="{FF2B5EF4-FFF2-40B4-BE49-F238E27FC236}">
                <a16:creationId xmlns:a16="http://schemas.microsoft.com/office/drawing/2014/main" id="{E72A13C0-42DA-08DF-4A35-86AF34F4C1DF}"/>
              </a:ext>
            </a:extLst>
          </p:cNvPr>
          <p:cNvPicPr>
            <a:picLocks noChangeAspect="1"/>
          </p:cNvPicPr>
          <p:nvPr/>
        </p:nvPicPr>
        <p:blipFill>
          <a:blip r:embed="rId3"/>
          <a:stretch>
            <a:fillRect/>
          </a:stretch>
        </p:blipFill>
        <p:spPr>
          <a:xfrm>
            <a:off x="628650" y="690333"/>
            <a:ext cx="7772400" cy="547733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err="1"/>
              <a:t>a</a:t>
            </a:r>
            <a:r>
              <a:rPr dirty="0" err="1"/>
              <a:t>i@cam</a:t>
            </a:r>
            <a:r>
              <a:rPr lang="en-US" dirty="0"/>
              <a:t>: </a:t>
            </a:r>
            <a:r>
              <a:rPr lang="en-US" dirty="0" err="1"/>
              <a:t>Ispirazione</a:t>
            </a:r>
            <a:r>
              <a:rPr lang="en-US" dirty="0"/>
              <a:t> </a:t>
            </a:r>
            <a:r>
              <a:rPr lang="en-US" dirty="0" err="1"/>
              <a:t>dai</a:t>
            </a:r>
            <a:r>
              <a:rPr lang="en-US" dirty="0"/>
              <a:t> </a:t>
            </a:r>
            <a:r>
              <a:rPr lang="en-US" dirty="0" err="1"/>
              <a:t>distretti</a:t>
            </a:r>
            <a:r>
              <a:rPr lang="en-US" dirty="0"/>
              <a:t> </a:t>
            </a:r>
            <a:r>
              <a:rPr lang="en-US" dirty="0" err="1"/>
              <a:t>industriali</a:t>
            </a:r>
            <a:endParaRPr dirty="0"/>
          </a:p>
        </p:txBody>
      </p:sp>
      <p:sp>
        <p:nvSpPr>
          <p:cNvPr id="3" name="Content Placeholder 2"/>
          <p:cNvSpPr>
            <a:spLocks noGrp="1"/>
          </p:cNvSpPr>
          <p:nvPr>
            <p:ph idx="1"/>
          </p:nvPr>
        </p:nvSpPr>
        <p:spPr/>
        <p:txBody>
          <a:bodyPr/>
          <a:lstStyle/>
          <a:p>
            <a:pPr lvl="0"/>
            <a:r>
              <a:rPr dirty="0"/>
              <a:t>A-Ideas (across 20 departments)</a:t>
            </a:r>
          </a:p>
          <a:p>
            <a:pPr lvl="0"/>
            <a:r>
              <a:rPr dirty="0"/>
              <a:t>Policy lab (with Bennett, Minderoo)</a:t>
            </a:r>
          </a:p>
          <a:p>
            <a:pPr lvl="0"/>
            <a:r>
              <a:rPr dirty="0"/>
              <a:t>HPC Pioneer projects (with RCS, C2D3)</a:t>
            </a:r>
          </a:p>
          <a:p>
            <a:pPr lvl="0"/>
            <a:r>
              <a:rPr dirty="0"/>
              <a:t>Accelerate </a:t>
            </a:r>
            <a:r>
              <a:rPr dirty="0" err="1"/>
              <a:t>programme</a:t>
            </a:r>
            <a:r>
              <a:rPr dirty="0"/>
              <a:t> (Schmidt Sciences funded)</a:t>
            </a:r>
            <a:endParaRPr lang="en-US" dirty="0"/>
          </a:p>
          <a:p>
            <a:pPr lvl="0"/>
            <a:r>
              <a:rPr lang="en-GB" dirty="0"/>
              <a:t>AI Observatory (pre-competitive space for businesses)</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Thanks!</a:t>
            </a:r>
          </a:p>
        </p:txBody>
      </p:sp>
      <p:sp>
        <p:nvSpPr>
          <p:cNvPr id="3" name="Content Placeholder 2"/>
          <p:cNvSpPr>
            <a:spLocks noGrp="1"/>
          </p:cNvSpPr>
          <p:nvPr>
            <p:ph idx="1"/>
          </p:nvPr>
        </p:nvSpPr>
        <p:spPr/>
        <p:txBody>
          <a:bodyPr/>
          <a:lstStyle/>
          <a:p>
            <a:pPr lvl="0"/>
            <a:r>
              <a:rPr dirty="0"/>
              <a:t>book: </a:t>
            </a:r>
            <a:r>
              <a:rPr dirty="0">
                <a:hlinkClick r:id="rId2"/>
              </a:rPr>
              <a:t>The Atomic Human</a:t>
            </a:r>
          </a:p>
          <a:p>
            <a:pPr lvl="0"/>
            <a:r>
              <a:rPr dirty="0"/>
              <a:t>twitter: </a:t>
            </a:r>
            <a:r>
              <a:rPr dirty="0">
                <a:hlinkClick r:id="rId3"/>
              </a:rPr>
              <a:t>@lawrennd</a:t>
            </a:r>
          </a:p>
          <a:p>
            <a:pPr lvl="0"/>
            <a:r>
              <a:rPr dirty="0"/>
              <a:t>newspaper: </a:t>
            </a:r>
            <a:r>
              <a:rPr dirty="0">
                <a:hlinkClick r:id="rId4"/>
              </a:rPr>
              <a:t>Guardian Profile Page</a:t>
            </a:r>
          </a:p>
          <a:p>
            <a:pPr lvl="0"/>
            <a:r>
              <a:rPr lang="en-US" dirty="0"/>
              <a:t>website</a:t>
            </a:r>
            <a:r>
              <a:rPr dirty="0"/>
              <a:t>: </a:t>
            </a:r>
            <a:r>
              <a:rPr dirty="0">
                <a:hlinkClick r:id="rId5"/>
              </a:rPr>
              <a:t>http://inverseprobability.com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References</a:t>
            </a:r>
          </a:p>
        </p:txBody>
      </p:sp>
      <p:sp>
        <p:nvSpPr>
          <p:cNvPr id="3" name="Content Placeholder 2"/>
          <p:cNvSpPr>
            <a:spLocks noGrp="1"/>
          </p:cNvSpPr>
          <p:nvPr>
            <p:ph idx="1"/>
          </p:nvPr>
        </p:nvSpPr>
        <p:spPr/>
        <p:txBody>
          <a:bodyPr>
            <a:normAutofit lnSpcReduction="10000"/>
          </a:bodyPr>
          <a:lstStyle/>
          <a:p>
            <a:pPr marL="0" lvl="0" indent="0">
              <a:buNone/>
            </a:pPr>
            <a:r>
              <a:rPr lang="en-US" dirty="0"/>
              <a:t>Lyons, S., 2022. Assessing intelligence: The </a:t>
            </a:r>
            <a:r>
              <a:rPr lang="en-US" dirty="0" err="1"/>
              <a:t>Bildungsromanz</a:t>
            </a:r>
            <a:r>
              <a:rPr lang="en-US" dirty="0"/>
              <a:t> and the politics of human potential in England, 1860-1910. Edinburgh University Press, Edinburgh.</a:t>
            </a:r>
          </a:p>
          <a:p>
            <a:pPr marL="0" lvl="0" indent="0">
              <a:buNone/>
            </a:pPr>
            <a:r>
              <a:rPr dirty="0"/>
              <a:t>Simon, H.A., 1971. Designing organizations for an information-rich world. Johns Hopkins University Press, Baltimore, MD.</a:t>
            </a:r>
            <a:endParaRPr lang="en-US" dirty="0"/>
          </a:p>
          <a:p>
            <a:pPr marL="0" lvl="0" indent="0">
              <a:buNone/>
            </a:pPr>
            <a:r>
              <a:rPr lang="en-GB" dirty="0"/>
              <a:t>Cooper, B., 1991. Transformation of a valley: Derbyshire Derwent. </a:t>
            </a:r>
            <a:r>
              <a:rPr lang="en-GB" dirty="0" err="1"/>
              <a:t>Scarthin</a:t>
            </a:r>
            <a:r>
              <a:rPr lang="en-GB" dirty="0"/>
              <a:t> Books.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Philosopher’s Stone</a:t>
            </a:r>
          </a:p>
        </p:txBody>
      </p:sp>
      <p:pic>
        <p:nvPicPr>
          <p:cNvPr id="3" name="Picture 1" descr="../slides/diagrams//paintings/Joseph_Wright_of_Derby_The_Alchemist.jpg"/>
          <p:cNvPicPr>
            <a:picLocks noGrp="1" noChangeAspect="1"/>
          </p:cNvPicPr>
          <p:nvPr/>
        </p:nvPicPr>
        <p:blipFill>
          <a:blip r:embed="rId3"/>
          <a:stretch>
            <a:fillRect/>
          </a:stretch>
        </p:blipFill>
        <p:spPr bwMode="auto">
          <a:xfrm>
            <a:off x="2851890" y="1604311"/>
            <a:ext cx="3440220" cy="4465265"/>
          </a:xfrm>
          <a:prstGeom prst="rect">
            <a:avLst/>
          </a:prstGeom>
          <a:noFill/>
          <a:ln w="9525">
            <a:noFill/>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020E82-717D-D39E-DFB9-CC662D22BEBC}"/>
              </a:ext>
            </a:extLst>
          </p:cNvPr>
          <p:cNvSpPr txBox="1"/>
          <p:nvPr/>
        </p:nvSpPr>
        <p:spPr>
          <a:xfrm>
            <a:off x="699247" y="1874728"/>
            <a:ext cx="7745505" cy="3108543"/>
          </a:xfrm>
          <a:prstGeom prst="rect">
            <a:avLst/>
          </a:prstGeom>
          <a:noFill/>
        </p:spPr>
        <p:txBody>
          <a:bodyPr wrap="square" rtlCol="0">
            <a:spAutoFit/>
          </a:bodyPr>
          <a:lstStyle/>
          <a:p>
            <a:pPr>
              <a:buNone/>
            </a:pPr>
            <a:r>
              <a:rPr lang="en-GB" sz="2800" i="1" dirty="0">
                <a:effectLst/>
                <a:latin typeface="Helvetica Neue" panose="02000503000000020004" pitchFamily="2" charset="0"/>
              </a:rPr>
              <a:t>What information consumes is rather obvious: it consumes the attention of its recipients. Hence a wealth of information creates a poverty of attention …</a:t>
            </a:r>
          </a:p>
          <a:p>
            <a:br>
              <a:rPr lang="en-GB" sz="2800" dirty="0">
                <a:effectLst/>
                <a:latin typeface="Helvetica Neue" panose="02000503000000020004" pitchFamily="2" charset="0"/>
              </a:rPr>
            </a:br>
            <a:r>
              <a:rPr lang="en-GB" sz="2800" dirty="0">
                <a:effectLst/>
                <a:latin typeface="Helvetica Neue" panose="02000503000000020004" pitchFamily="2" charset="0"/>
              </a:rPr>
              <a:t>Herbert Simon (1971)</a:t>
            </a:r>
          </a:p>
          <a:p>
            <a:endParaRPr 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Attention Economy</a:t>
            </a:r>
          </a:p>
        </p:txBody>
      </p:sp>
      <p:sp>
        <p:nvSpPr>
          <p:cNvPr id="3" name="Content Placeholder 2">
            <a:extLst>
              <a:ext uri="{FF2B5EF4-FFF2-40B4-BE49-F238E27FC236}">
                <a16:creationId xmlns:a16="http://schemas.microsoft.com/office/drawing/2014/main" id="{ECB7D995-4CD0-F4A7-1C7E-21CA8E564B0A}"/>
              </a:ext>
            </a:extLst>
          </p:cNvPr>
          <p:cNvSpPr>
            <a:spLocks noGrp="1"/>
          </p:cNvSpPr>
          <p:nvPr>
            <p:ph idx="1"/>
          </p:nvPr>
        </p:nvSpPr>
        <p:spPr>
          <a:xfrm>
            <a:off x="628650" y="1825625"/>
            <a:ext cx="7886700" cy="4351338"/>
          </a:xfrm>
        </p:spPr>
        <p:txBody>
          <a:bodyPr/>
          <a:lstStyle/>
          <a:p>
            <a:pPr lvl="0"/>
            <a:r>
              <a:rPr lang="en-US" dirty="0"/>
              <a:t>Human rate of communication: </a:t>
            </a:r>
          </a:p>
          <a:p>
            <a:pPr lvl="1"/>
            <a:r>
              <a:rPr lang="en-US" dirty="0"/>
              <a:t>2000 bits per minute</a:t>
            </a:r>
          </a:p>
          <a:p>
            <a:pPr lvl="0"/>
            <a:r>
              <a:rPr lang="en-US" dirty="0"/>
              <a:t>Machine rate of communication: </a:t>
            </a:r>
          </a:p>
          <a:p>
            <a:pPr lvl="1"/>
            <a:r>
              <a:rPr lang="en-US" dirty="0"/>
              <a:t>600 </a:t>
            </a:r>
            <a:r>
              <a:rPr lang="en-US" i="1" dirty="0"/>
              <a:t>billion</a:t>
            </a:r>
            <a:r>
              <a:rPr lang="en-US" dirty="0"/>
              <a:t> bits per minute</a:t>
            </a:r>
          </a:p>
          <a:p>
            <a:pPr lvl="0"/>
            <a:endParaRPr lang="en-US" dirty="0"/>
          </a:p>
          <a:p>
            <a:pPr lvl="0"/>
            <a:r>
              <a:rPr lang="en-US" dirty="0"/>
              <a:t>Bottleneck in the economy is </a:t>
            </a:r>
            <a:r>
              <a:rPr lang="en-US" i="1" dirty="0"/>
              <a:t>human attention</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869982-873D-9BA7-499E-9746F5E00531}"/>
              </a:ext>
            </a:extLst>
          </p:cNvPr>
          <p:cNvPicPr>
            <a:picLocks noGrp="1" noChangeAspect="1"/>
          </p:cNvPicPr>
          <p:nvPr>
            <p:ph idx="1"/>
          </p:nvPr>
        </p:nvPicPr>
        <p:blipFill>
          <a:blip r:embed="rId2"/>
          <a:stretch>
            <a:fillRect/>
          </a:stretch>
        </p:blipFill>
        <p:spPr>
          <a:xfrm>
            <a:off x="1877950" y="734950"/>
            <a:ext cx="5388100" cy="5388100"/>
          </a:xfrm>
        </p:spPr>
      </p:pic>
    </p:spTree>
    <p:extLst>
      <p:ext uri="{BB962C8B-B14F-4D97-AF65-F5344CB8AC3E}">
        <p14:creationId xmlns:p14="http://schemas.microsoft.com/office/powerpoint/2010/main" val="2273209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Human Capital Index</a:t>
            </a:r>
          </a:p>
        </p:txBody>
      </p:sp>
      <p:sp>
        <p:nvSpPr>
          <p:cNvPr id="3" name="Content Placeholder 2"/>
          <p:cNvSpPr>
            <a:spLocks noGrp="1"/>
          </p:cNvSpPr>
          <p:nvPr>
            <p:ph idx="1"/>
          </p:nvPr>
        </p:nvSpPr>
        <p:spPr/>
        <p:txBody>
          <a:bodyPr/>
          <a:lstStyle/>
          <a:p>
            <a:pPr lvl="0"/>
            <a:r>
              <a:rPr dirty="0"/>
              <a:t>World Bank Human Capital Index</a:t>
            </a:r>
            <a:r>
              <a:rPr lang="en-US" dirty="0"/>
              <a:t> 2020 </a:t>
            </a:r>
            <a:endParaRPr dirty="0"/>
          </a:p>
          <a:p>
            <a:pPr lvl="0"/>
            <a:endParaRPr lang="en-US" dirty="0"/>
          </a:p>
          <a:p>
            <a:pPr lvl="0"/>
            <a:r>
              <a:rPr lang="en-US" dirty="0"/>
              <a:t>Italy</a:t>
            </a:r>
            <a:r>
              <a:rPr dirty="0"/>
              <a:t> </a:t>
            </a:r>
            <a:r>
              <a:rPr i="1" dirty="0"/>
              <a:t>outperforms</a:t>
            </a:r>
            <a:r>
              <a:rPr dirty="0"/>
              <a:t> USA and China</a:t>
            </a:r>
          </a:p>
          <a:p>
            <a:pPr lvl="0"/>
            <a:endParaRPr lang="en-US" dirty="0"/>
          </a:p>
          <a:p>
            <a:pPr lvl="0"/>
            <a:r>
              <a:rPr dirty="0"/>
              <a:t>Measures </a:t>
            </a:r>
            <a:r>
              <a:rPr i="1" dirty="0"/>
              <a:t>health</a:t>
            </a:r>
            <a:r>
              <a:rPr dirty="0"/>
              <a:t> and </a:t>
            </a:r>
            <a:r>
              <a:rPr i="1" dirty="0"/>
              <a:t>education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Productivity Flywheel</a:t>
            </a:r>
          </a:p>
        </p:txBody>
      </p:sp>
      <p:grpSp>
        <p:nvGrpSpPr>
          <p:cNvPr id="119" name="Group 118">
            <a:extLst>
              <a:ext uri="{FF2B5EF4-FFF2-40B4-BE49-F238E27FC236}">
                <a16:creationId xmlns:a16="http://schemas.microsoft.com/office/drawing/2014/main" id="{DDBE56EF-AB9D-57B7-1D99-823D2B4BCFC2}"/>
              </a:ext>
            </a:extLst>
          </p:cNvPr>
          <p:cNvGrpSpPr/>
          <p:nvPr/>
        </p:nvGrpSpPr>
        <p:grpSpPr>
          <a:xfrm>
            <a:off x="1899033" y="1533033"/>
            <a:ext cx="5345933" cy="4222116"/>
            <a:chOff x="1690087" y="2002264"/>
            <a:chExt cx="5345933" cy="4222116"/>
          </a:xfrm>
        </p:grpSpPr>
        <p:grpSp>
          <p:nvGrpSpPr>
            <p:cNvPr id="116" name="Group 115">
              <a:extLst>
                <a:ext uri="{FF2B5EF4-FFF2-40B4-BE49-F238E27FC236}">
                  <a16:creationId xmlns:a16="http://schemas.microsoft.com/office/drawing/2014/main" id="{DC31955B-9FCA-80FD-DBEC-E0B60EA7D79E}"/>
                </a:ext>
              </a:extLst>
            </p:cNvPr>
            <p:cNvGrpSpPr/>
            <p:nvPr/>
          </p:nvGrpSpPr>
          <p:grpSpPr>
            <a:xfrm>
              <a:off x="5378450" y="2298700"/>
              <a:ext cx="1250951" cy="1408113"/>
              <a:chOff x="5378450" y="2298700"/>
              <a:chExt cx="1250951" cy="1408113"/>
            </a:xfrm>
          </p:grpSpPr>
          <p:sp>
            <p:nvSpPr>
              <p:cNvPr id="70" name="Freeform 69">
                <a:extLst>
                  <a:ext uri="{FF2B5EF4-FFF2-40B4-BE49-F238E27FC236}">
                    <a16:creationId xmlns:a16="http://schemas.microsoft.com/office/drawing/2014/main" id="{999AEC35-A42F-B85F-A323-38DC19B73CAD}"/>
                  </a:ext>
                </a:extLst>
              </p:cNvPr>
              <p:cNvSpPr>
                <a:spLocks/>
              </p:cNvSpPr>
              <p:nvPr/>
            </p:nvSpPr>
            <p:spPr bwMode="auto">
              <a:xfrm>
                <a:off x="5378450" y="2298700"/>
                <a:ext cx="1120775" cy="1238250"/>
              </a:xfrm>
              <a:custGeom>
                <a:avLst/>
                <a:gdLst>
                  <a:gd name="T0" fmla="*/ 0 w 2910"/>
                  <a:gd name="T1" fmla="*/ 1276 h 3217"/>
                  <a:gd name="T2" fmla="*/ 955 w 2910"/>
                  <a:gd name="T3" fmla="*/ 0 h 3217"/>
                  <a:gd name="T4" fmla="*/ 2910 w 2910"/>
                  <a:gd name="T5" fmla="*/ 2669 h 3217"/>
                  <a:gd name="T6" fmla="*/ 1423 w 2910"/>
                  <a:gd name="T7" fmla="*/ 3217 h 3217"/>
                  <a:gd name="T8" fmla="*/ 0 w 2910"/>
                  <a:gd name="T9" fmla="*/ 1276 h 3217"/>
                </a:gdLst>
                <a:ahLst/>
                <a:cxnLst>
                  <a:cxn ang="0">
                    <a:pos x="T0" y="T1"/>
                  </a:cxn>
                  <a:cxn ang="0">
                    <a:pos x="T2" y="T3"/>
                  </a:cxn>
                  <a:cxn ang="0">
                    <a:pos x="T4" y="T5"/>
                  </a:cxn>
                  <a:cxn ang="0">
                    <a:pos x="T6" y="T7"/>
                  </a:cxn>
                  <a:cxn ang="0">
                    <a:pos x="T8" y="T9"/>
                  </a:cxn>
                </a:cxnLst>
                <a:rect l="0" t="0" r="r" b="b"/>
                <a:pathLst>
                  <a:path w="2910" h="3217">
                    <a:moveTo>
                      <a:pt x="0" y="1276"/>
                    </a:moveTo>
                    <a:lnTo>
                      <a:pt x="955" y="0"/>
                    </a:lnTo>
                    <a:cubicBezTo>
                      <a:pt x="1872" y="665"/>
                      <a:pt x="2552" y="1598"/>
                      <a:pt x="2910" y="2669"/>
                    </a:cubicBezTo>
                    <a:lnTo>
                      <a:pt x="1423" y="3217"/>
                    </a:lnTo>
                    <a:cubicBezTo>
                      <a:pt x="1157" y="2439"/>
                      <a:pt x="663" y="1758"/>
                      <a:pt x="0" y="1276"/>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71" name="Freeform 70">
                <a:extLst>
                  <a:ext uri="{FF2B5EF4-FFF2-40B4-BE49-F238E27FC236}">
                    <a16:creationId xmlns:a16="http://schemas.microsoft.com/office/drawing/2014/main" id="{6EE7E1BD-1B18-8BBC-70D2-5A58CB037C38}"/>
                  </a:ext>
                </a:extLst>
              </p:cNvPr>
              <p:cNvSpPr>
                <a:spLocks/>
              </p:cNvSpPr>
              <p:nvPr/>
            </p:nvSpPr>
            <p:spPr bwMode="auto">
              <a:xfrm>
                <a:off x="5808663" y="3267075"/>
                <a:ext cx="820738" cy="439738"/>
              </a:xfrm>
              <a:custGeom>
                <a:avLst/>
                <a:gdLst>
                  <a:gd name="T0" fmla="*/ 2133 w 2133"/>
                  <a:gd name="T1" fmla="*/ 0 h 1143"/>
                  <a:gd name="T2" fmla="*/ 0 w 2133"/>
                  <a:gd name="T3" fmla="*/ 777 h 1143"/>
                  <a:gd name="T4" fmla="*/ 1352 w 2133"/>
                  <a:gd name="T5" fmla="*/ 1143 h 1143"/>
                  <a:gd name="T6" fmla="*/ 2133 w 2133"/>
                  <a:gd name="T7" fmla="*/ 0 h 1143"/>
                </a:gdLst>
                <a:ahLst/>
                <a:cxnLst>
                  <a:cxn ang="0">
                    <a:pos x="T0" y="T1"/>
                  </a:cxn>
                  <a:cxn ang="0">
                    <a:pos x="T2" y="T3"/>
                  </a:cxn>
                  <a:cxn ang="0">
                    <a:pos x="T4" y="T5"/>
                  </a:cxn>
                  <a:cxn ang="0">
                    <a:pos x="T6" y="T7"/>
                  </a:cxn>
                </a:cxnLst>
                <a:rect l="0" t="0" r="r" b="b"/>
                <a:pathLst>
                  <a:path w="2133" h="1143">
                    <a:moveTo>
                      <a:pt x="2133" y="0"/>
                    </a:moveTo>
                    <a:lnTo>
                      <a:pt x="0" y="777"/>
                    </a:lnTo>
                    <a:lnTo>
                      <a:pt x="1352" y="1143"/>
                    </a:lnTo>
                    <a:lnTo>
                      <a:pt x="2133" y="0"/>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grpSp>
          <p:nvGrpSpPr>
            <p:cNvPr id="115" name="Group 114">
              <a:extLst>
                <a:ext uri="{FF2B5EF4-FFF2-40B4-BE49-F238E27FC236}">
                  <a16:creationId xmlns:a16="http://schemas.microsoft.com/office/drawing/2014/main" id="{12D1103E-B4C4-5E05-D7B9-EFC910BED424}"/>
                </a:ext>
              </a:extLst>
            </p:cNvPr>
            <p:cNvGrpSpPr/>
            <p:nvPr/>
          </p:nvGrpSpPr>
          <p:grpSpPr>
            <a:xfrm>
              <a:off x="5386388" y="4432300"/>
              <a:ext cx="1143000" cy="1338263"/>
              <a:chOff x="5386388" y="4432300"/>
              <a:chExt cx="1143000" cy="1338263"/>
            </a:xfrm>
          </p:grpSpPr>
          <p:sp>
            <p:nvSpPr>
              <p:cNvPr id="72" name="Freeform 71">
                <a:extLst>
                  <a:ext uri="{FF2B5EF4-FFF2-40B4-BE49-F238E27FC236}">
                    <a16:creationId xmlns:a16="http://schemas.microsoft.com/office/drawing/2014/main" id="{2DFA8CF9-DBC0-A8AA-A02D-333043EBD891}"/>
                  </a:ext>
                </a:extLst>
              </p:cNvPr>
              <p:cNvSpPr>
                <a:spLocks/>
              </p:cNvSpPr>
              <p:nvPr/>
            </p:nvSpPr>
            <p:spPr bwMode="auto">
              <a:xfrm>
                <a:off x="5461000" y="4432300"/>
                <a:ext cx="1068388" cy="1241425"/>
              </a:xfrm>
              <a:custGeom>
                <a:avLst/>
                <a:gdLst>
                  <a:gd name="T0" fmla="*/ 1228 w 2776"/>
                  <a:gd name="T1" fmla="*/ 0 h 3224"/>
                  <a:gd name="T2" fmla="*/ 2776 w 2776"/>
                  <a:gd name="T3" fmla="*/ 378 h 3224"/>
                  <a:gd name="T4" fmla="*/ 1088 w 2776"/>
                  <a:gd name="T5" fmla="*/ 3224 h 3224"/>
                  <a:gd name="T6" fmla="*/ 0 w 2776"/>
                  <a:gd name="T7" fmla="*/ 2071 h 3224"/>
                  <a:gd name="T8" fmla="*/ 1228 w 2776"/>
                  <a:gd name="T9" fmla="*/ 0 h 3224"/>
                </a:gdLst>
                <a:ahLst/>
                <a:cxnLst>
                  <a:cxn ang="0">
                    <a:pos x="T0" y="T1"/>
                  </a:cxn>
                  <a:cxn ang="0">
                    <a:pos x="T2" y="T3"/>
                  </a:cxn>
                  <a:cxn ang="0">
                    <a:pos x="T4" y="T5"/>
                  </a:cxn>
                  <a:cxn ang="0">
                    <a:pos x="T6" y="T7"/>
                  </a:cxn>
                  <a:cxn ang="0">
                    <a:pos x="T8" y="T9"/>
                  </a:cxn>
                </a:cxnLst>
                <a:rect l="0" t="0" r="r" b="b"/>
                <a:pathLst>
                  <a:path w="2776" h="3224">
                    <a:moveTo>
                      <a:pt x="1228" y="0"/>
                    </a:moveTo>
                    <a:lnTo>
                      <a:pt x="2776" y="378"/>
                    </a:lnTo>
                    <a:cubicBezTo>
                      <a:pt x="2524" y="1482"/>
                      <a:pt x="1932" y="2474"/>
                      <a:pt x="1088" y="3224"/>
                    </a:cubicBezTo>
                    <a:lnTo>
                      <a:pt x="0" y="2071"/>
                    </a:lnTo>
                    <a:cubicBezTo>
                      <a:pt x="611" y="1520"/>
                      <a:pt x="1044" y="799"/>
                      <a:pt x="1228" y="0"/>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73" name="Freeform 72">
                <a:extLst>
                  <a:ext uri="{FF2B5EF4-FFF2-40B4-BE49-F238E27FC236}">
                    <a16:creationId xmlns:a16="http://schemas.microsoft.com/office/drawing/2014/main" id="{A45CD687-2D22-B45C-C7F6-B83798875E43}"/>
                  </a:ext>
                </a:extLst>
              </p:cNvPr>
              <p:cNvSpPr>
                <a:spLocks/>
              </p:cNvSpPr>
              <p:nvPr/>
            </p:nvSpPr>
            <p:spPr bwMode="auto">
              <a:xfrm>
                <a:off x="5386388" y="5132388"/>
                <a:ext cx="598488" cy="638175"/>
              </a:xfrm>
              <a:custGeom>
                <a:avLst/>
                <a:gdLst>
                  <a:gd name="T0" fmla="*/ 1552 w 1552"/>
                  <a:gd name="T1" fmla="*/ 1656 h 1656"/>
                  <a:gd name="T2" fmla="*/ 0 w 1552"/>
                  <a:gd name="T3" fmla="*/ 0 h 1656"/>
                  <a:gd name="T4" fmla="*/ 195 w 1552"/>
                  <a:gd name="T5" fmla="*/ 1387 h 1656"/>
                  <a:gd name="T6" fmla="*/ 1552 w 1552"/>
                  <a:gd name="T7" fmla="*/ 1656 h 1656"/>
                </a:gdLst>
                <a:ahLst/>
                <a:cxnLst>
                  <a:cxn ang="0">
                    <a:pos x="T0" y="T1"/>
                  </a:cxn>
                  <a:cxn ang="0">
                    <a:pos x="T2" y="T3"/>
                  </a:cxn>
                  <a:cxn ang="0">
                    <a:pos x="T4" y="T5"/>
                  </a:cxn>
                  <a:cxn ang="0">
                    <a:pos x="T6" y="T7"/>
                  </a:cxn>
                </a:cxnLst>
                <a:rect l="0" t="0" r="r" b="b"/>
                <a:pathLst>
                  <a:path w="1552" h="1656">
                    <a:moveTo>
                      <a:pt x="1552" y="1656"/>
                    </a:moveTo>
                    <a:lnTo>
                      <a:pt x="0" y="0"/>
                    </a:lnTo>
                    <a:lnTo>
                      <a:pt x="195" y="1387"/>
                    </a:lnTo>
                    <a:lnTo>
                      <a:pt x="1552" y="1656"/>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grpSp>
          <p:nvGrpSpPr>
            <p:cNvPr id="114" name="Group 113">
              <a:extLst>
                <a:ext uri="{FF2B5EF4-FFF2-40B4-BE49-F238E27FC236}">
                  <a16:creationId xmlns:a16="http://schemas.microsoft.com/office/drawing/2014/main" id="{101E09B5-3066-E37F-1E07-12D04380A2CB}"/>
                </a:ext>
              </a:extLst>
            </p:cNvPr>
            <p:cNvGrpSpPr/>
            <p:nvPr/>
          </p:nvGrpSpPr>
          <p:grpSpPr>
            <a:xfrm>
              <a:off x="2268538" y="4384675"/>
              <a:ext cx="1250950" cy="1408113"/>
              <a:chOff x="2268538" y="4384675"/>
              <a:chExt cx="1250950" cy="1408113"/>
            </a:xfrm>
          </p:grpSpPr>
          <p:sp>
            <p:nvSpPr>
              <p:cNvPr id="74" name="Freeform 73">
                <a:extLst>
                  <a:ext uri="{FF2B5EF4-FFF2-40B4-BE49-F238E27FC236}">
                    <a16:creationId xmlns:a16="http://schemas.microsoft.com/office/drawing/2014/main" id="{EB574849-DD60-0DC2-4600-04BC4EDC2541}"/>
                  </a:ext>
                </a:extLst>
              </p:cNvPr>
              <p:cNvSpPr>
                <a:spLocks/>
              </p:cNvSpPr>
              <p:nvPr/>
            </p:nvSpPr>
            <p:spPr bwMode="auto">
              <a:xfrm>
                <a:off x="2398713" y="4554538"/>
                <a:ext cx="1120775" cy="1238250"/>
              </a:xfrm>
              <a:custGeom>
                <a:avLst/>
                <a:gdLst>
                  <a:gd name="T0" fmla="*/ 2910 w 2910"/>
                  <a:gd name="T1" fmla="*/ 1942 h 3217"/>
                  <a:gd name="T2" fmla="*/ 1955 w 2910"/>
                  <a:gd name="T3" fmla="*/ 3217 h 3217"/>
                  <a:gd name="T4" fmla="*/ 0 w 2910"/>
                  <a:gd name="T5" fmla="*/ 549 h 3217"/>
                  <a:gd name="T6" fmla="*/ 1487 w 2910"/>
                  <a:gd name="T7" fmla="*/ 0 h 3217"/>
                  <a:gd name="T8" fmla="*/ 2910 w 2910"/>
                  <a:gd name="T9" fmla="*/ 1942 h 3217"/>
                </a:gdLst>
                <a:ahLst/>
                <a:cxnLst>
                  <a:cxn ang="0">
                    <a:pos x="T0" y="T1"/>
                  </a:cxn>
                  <a:cxn ang="0">
                    <a:pos x="T2" y="T3"/>
                  </a:cxn>
                  <a:cxn ang="0">
                    <a:pos x="T4" y="T5"/>
                  </a:cxn>
                  <a:cxn ang="0">
                    <a:pos x="T6" y="T7"/>
                  </a:cxn>
                  <a:cxn ang="0">
                    <a:pos x="T8" y="T9"/>
                  </a:cxn>
                </a:cxnLst>
                <a:rect l="0" t="0" r="r" b="b"/>
                <a:pathLst>
                  <a:path w="2910" h="3217">
                    <a:moveTo>
                      <a:pt x="2910" y="1942"/>
                    </a:moveTo>
                    <a:lnTo>
                      <a:pt x="1955" y="3217"/>
                    </a:lnTo>
                    <a:cubicBezTo>
                      <a:pt x="1039" y="2552"/>
                      <a:pt x="358" y="1619"/>
                      <a:pt x="0" y="549"/>
                    </a:cubicBezTo>
                    <a:lnTo>
                      <a:pt x="1487" y="0"/>
                    </a:lnTo>
                    <a:cubicBezTo>
                      <a:pt x="1754" y="778"/>
                      <a:pt x="2247" y="1459"/>
                      <a:pt x="2910" y="1942"/>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75" name="Freeform 74">
                <a:extLst>
                  <a:ext uri="{FF2B5EF4-FFF2-40B4-BE49-F238E27FC236}">
                    <a16:creationId xmlns:a16="http://schemas.microsoft.com/office/drawing/2014/main" id="{575DAE8B-A3FC-B9CC-C27F-686C39B7049C}"/>
                  </a:ext>
                </a:extLst>
              </p:cNvPr>
              <p:cNvSpPr>
                <a:spLocks/>
              </p:cNvSpPr>
              <p:nvPr/>
            </p:nvSpPr>
            <p:spPr bwMode="auto">
              <a:xfrm>
                <a:off x="2268538" y="4384675"/>
                <a:ext cx="820738" cy="439738"/>
              </a:xfrm>
              <a:custGeom>
                <a:avLst/>
                <a:gdLst>
                  <a:gd name="T0" fmla="*/ 0 w 2132"/>
                  <a:gd name="T1" fmla="*/ 1142 h 1142"/>
                  <a:gd name="T2" fmla="*/ 2132 w 2132"/>
                  <a:gd name="T3" fmla="*/ 365 h 1142"/>
                  <a:gd name="T4" fmla="*/ 780 w 2132"/>
                  <a:gd name="T5" fmla="*/ 0 h 1142"/>
                  <a:gd name="T6" fmla="*/ 0 w 2132"/>
                  <a:gd name="T7" fmla="*/ 1142 h 1142"/>
                </a:gdLst>
                <a:ahLst/>
                <a:cxnLst>
                  <a:cxn ang="0">
                    <a:pos x="T0" y="T1"/>
                  </a:cxn>
                  <a:cxn ang="0">
                    <a:pos x="T2" y="T3"/>
                  </a:cxn>
                  <a:cxn ang="0">
                    <a:pos x="T4" y="T5"/>
                  </a:cxn>
                  <a:cxn ang="0">
                    <a:pos x="T6" y="T7"/>
                  </a:cxn>
                </a:cxnLst>
                <a:rect l="0" t="0" r="r" b="b"/>
                <a:pathLst>
                  <a:path w="2132" h="1142">
                    <a:moveTo>
                      <a:pt x="0" y="1142"/>
                    </a:moveTo>
                    <a:lnTo>
                      <a:pt x="2132" y="365"/>
                    </a:lnTo>
                    <a:lnTo>
                      <a:pt x="780" y="0"/>
                    </a:lnTo>
                    <a:lnTo>
                      <a:pt x="0" y="1142"/>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grpSp>
          <p:nvGrpSpPr>
            <p:cNvPr id="117" name="Group 116">
              <a:extLst>
                <a:ext uri="{FF2B5EF4-FFF2-40B4-BE49-F238E27FC236}">
                  <a16:creationId xmlns:a16="http://schemas.microsoft.com/office/drawing/2014/main" id="{4834B582-B61F-4595-187A-D46B4CDDDC8A}"/>
                </a:ext>
              </a:extLst>
            </p:cNvPr>
            <p:cNvGrpSpPr/>
            <p:nvPr/>
          </p:nvGrpSpPr>
          <p:grpSpPr>
            <a:xfrm>
              <a:off x="2368550" y="2320925"/>
              <a:ext cx="1143000" cy="1338263"/>
              <a:chOff x="2368550" y="2320925"/>
              <a:chExt cx="1143000" cy="1338263"/>
            </a:xfrm>
          </p:grpSpPr>
          <p:sp>
            <p:nvSpPr>
              <p:cNvPr id="76" name="Freeform 75">
                <a:extLst>
                  <a:ext uri="{FF2B5EF4-FFF2-40B4-BE49-F238E27FC236}">
                    <a16:creationId xmlns:a16="http://schemas.microsoft.com/office/drawing/2014/main" id="{140242F5-EB15-3B68-1181-8E91331EB0B9}"/>
                  </a:ext>
                </a:extLst>
              </p:cNvPr>
              <p:cNvSpPr>
                <a:spLocks/>
              </p:cNvSpPr>
              <p:nvPr/>
            </p:nvSpPr>
            <p:spPr bwMode="auto">
              <a:xfrm>
                <a:off x="2368550" y="2417763"/>
                <a:ext cx="1068388" cy="1241425"/>
              </a:xfrm>
              <a:custGeom>
                <a:avLst/>
                <a:gdLst>
                  <a:gd name="T0" fmla="*/ 1548 w 2776"/>
                  <a:gd name="T1" fmla="*/ 3224 h 3224"/>
                  <a:gd name="T2" fmla="*/ 0 w 2776"/>
                  <a:gd name="T3" fmla="*/ 2845 h 3224"/>
                  <a:gd name="T4" fmla="*/ 1688 w 2776"/>
                  <a:gd name="T5" fmla="*/ 0 h 3224"/>
                  <a:gd name="T6" fmla="*/ 2776 w 2776"/>
                  <a:gd name="T7" fmla="*/ 1153 h 3224"/>
                  <a:gd name="T8" fmla="*/ 1548 w 2776"/>
                  <a:gd name="T9" fmla="*/ 3224 h 3224"/>
                </a:gdLst>
                <a:ahLst/>
                <a:cxnLst>
                  <a:cxn ang="0">
                    <a:pos x="T0" y="T1"/>
                  </a:cxn>
                  <a:cxn ang="0">
                    <a:pos x="T2" y="T3"/>
                  </a:cxn>
                  <a:cxn ang="0">
                    <a:pos x="T4" y="T5"/>
                  </a:cxn>
                  <a:cxn ang="0">
                    <a:pos x="T6" y="T7"/>
                  </a:cxn>
                  <a:cxn ang="0">
                    <a:pos x="T8" y="T9"/>
                  </a:cxn>
                </a:cxnLst>
                <a:rect l="0" t="0" r="r" b="b"/>
                <a:pathLst>
                  <a:path w="2776" h="3224">
                    <a:moveTo>
                      <a:pt x="1548" y="3224"/>
                    </a:moveTo>
                    <a:lnTo>
                      <a:pt x="0" y="2845"/>
                    </a:lnTo>
                    <a:cubicBezTo>
                      <a:pt x="253" y="1741"/>
                      <a:pt x="844" y="749"/>
                      <a:pt x="1688" y="0"/>
                    </a:cubicBezTo>
                    <a:lnTo>
                      <a:pt x="2776" y="1153"/>
                    </a:lnTo>
                    <a:cubicBezTo>
                      <a:pt x="2165" y="1703"/>
                      <a:pt x="1732" y="2424"/>
                      <a:pt x="1548" y="3224"/>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77" name="Freeform 76">
                <a:extLst>
                  <a:ext uri="{FF2B5EF4-FFF2-40B4-BE49-F238E27FC236}">
                    <a16:creationId xmlns:a16="http://schemas.microsoft.com/office/drawing/2014/main" id="{4C21DB79-B083-7C29-2432-957BE4F632E5}"/>
                  </a:ext>
                </a:extLst>
              </p:cNvPr>
              <p:cNvSpPr>
                <a:spLocks/>
              </p:cNvSpPr>
              <p:nvPr/>
            </p:nvSpPr>
            <p:spPr bwMode="auto">
              <a:xfrm>
                <a:off x="2914650" y="2320925"/>
                <a:ext cx="596900" cy="638175"/>
              </a:xfrm>
              <a:custGeom>
                <a:avLst/>
                <a:gdLst>
                  <a:gd name="T0" fmla="*/ 0 w 1551"/>
                  <a:gd name="T1" fmla="*/ 0 h 1657"/>
                  <a:gd name="T2" fmla="*/ 1551 w 1551"/>
                  <a:gd name="T3" fmla="*/ 1657 h 1657"/>
                  <a:gd name="T4" fmla="*/ 1356 w 1551"/>
                  <a:gd name="T5" fmla="*/ 270 h 1657"/>
                  <a:gd name="T6" fmla="*/ 0 w 1551"/>
                  <a:gd name="T7" fmla="*/ 0 h 1657"/>
                </a:gdLst>
                <a:ahLst/>
                <a:cxnLst>
                  <a:cxn ang="0">
                    <a:pos x="T0" y="T1"/>
                  </a:cxn>
                  <a:cxn ang="0">
                    <a:pos x="T2" y="T3"/>
                  </a:cxn>
                  <a:cxn ang="0">
                    <a:pos x="T4" y="T5"/>
                  </a:cxn>
                  <a:cxn ang="0">
                    <a:pos x="T6" y="T7"/>
                  </a:cxn>
                </a:cxnLst>
                <a:rect l="0" t="0" r="r" b="b"/>
                <a:pathLst>
                  <a:path w="1551" h="1657">
                    <a:moveTo>
                      <a:pt x="0" y="0"/>
                    </a:moveTo>
                    <a:lnTo>
                      <a:pt x="1551" y="1657"/>
                    </a:lnTo>
                    <a:lnTo>
                      <a:pt x="1356" y="270"/>
                    </a:lnTo>
                    <a:lnTo>
                      <a:pt x="0" y="0"/>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sp>
          <p:nvSpPr>
            <p:cNvPr id="3" name="TextBox 2">
              <a:extLst>
                <a:ext uri="{FF2B5EF4-FFF2-40B4-BE49-F238E27FC236}">
                  <a16:creationId xmlns:a16="http://schemas.microsoft.com/office/drawing/2014/main" id="{3C2749A3-3607-8F85-FC6F-29F08E237226}"/>
                </a:ext>
              </a:extLst>
            </p:cNvPr>
            <p:cNvSpPr txBox="1"/>
            <p:nvPr/>
          </p:nvSpPr>
          <p:spPr>
            <a:xfrm>
              <a:off x="3564310" y="2002264"/>
              <a:ext cx="1761380" cy="830997"/>
            </a:xfrm>
            <a:prstGeom prst="rect">
              <a:avLst/>
            </a:prstGeom>
            <a:noFill/>
          </p:spPr>
          <p:txBody>
            <a:bodyPr wrap="none" rtlCol="0">
              <a:spAutoFit/>
            </a:bodyPr>
            <a:lstStyle/>
            <a:p>
              <a:pPr algn="ctr"/>
              <a:r>
                <a:rPr lang="en-US" sz="2400" b="1" dirty="0"/>
                <a:t>R&amp;D</a:t>
              </a:r>
            </a:p>
            <a:p>
              <a:pPr algn="ctr"/>
              <a:r>
                <a:rPr lang="en-US" sz="2400" b="1" dirty="0"/>
                <a:t>investment</a:t>
              </a:r>
            </a:p>
          </p:txBody>
        </p:sp>
        <p:sp>
          <p:nvSpPr>
            <p:cNvPr id="106" name="TextBox 105">
              <a:extLst>
                <a:ext uri="{FF2B5EF4-FFF2-40B4-BE49-F238E27FC236}">
                  <a16:creationId xmlns:a16="http://schemas.microsoft.com/office/drawing/2014/main" id="{EEC7B93E-9960-3B96-CCDA-9B6029E69CC8}"/>
                </a:ext>
              </a:extLst>
            </p:cNvPr>
            <p:cNvSpPr txBox="1"/>
            <p:nvPr/>
          </p:nvSpPr>
          <p:spPr>
            <a:xfrm>
              <a:off x="5378450" y="3632108"/>
              <a:ext cx="1657570" cy="830997"/>
            </a:xfrm>
            <a:prstGeom prst="rect">
              <a:avLst/>
            </a:prstGeom>
            <a:noFill/>
          </p:spPr>
          <p:txBody>
            <a:bodyPr wrap="none" rtlCol="0">
              <a:spAutoFit/>
            </a:bodyPr>
            <a:lstStyle/>
            <a:p>
              <a:pPr algn="ctr"/>
              <a:r>
                <a:rPr lang="en-US" sz="2400" b="1" dirty="0"/>
                <a:t>technical</a:t>
              </a:r>
            </a:p>
            <a:p>
              <a:pPr algn="ctr"/>
              <a:r>
                <a:rPr lang="en-US" sz="2400" b="1" dirty="0"/>
                <a:t>innovation</a:t>
              </a:r>
            </a:p>
          </p:txBody>
        </p:sp>
        <p:sp>
          <p:nvSpPr>
            <p:cNvPr id="107" name="TextBox 106">
              <a:extLst>
                <a:ext uri="{FF2B5EF4-FFF2-40B4-BE49-F238E27FC236}">
                  <a16:creationId xmlns:a16="http://schemas.microsoft.com/office/drawing/2014/main" id="{B9C0E698-8847-0DA3-231B-8DC02C585CDE}"/>
                </a:ext>
              </a:extLst>
            </p:cNvPr>
            <p:cNvSpPr txBox="1"/>
            <p:nvPr/>
          </p:nvSpPr>
          <p:spPr>
            <a:xfrm>
              <a:off x="3464130" y="5393383"/>
              <a:ext cx="1867564" cy="830997"/>
            </a:xfrm>
            <a:prstGeom prst="rect">
              <a:avLst/>
            </a:prstGeom>
            <a:noFill/>
          </p:spPr>
          <p:txBody>
            <a:bodyPr wrap="none" rtlCol="0">
              <a:spAutoFit/>
            </a:bodyPr>
            <a:lstStyle/>
            <a:p>
              <a:pPr algn="ctr"/>
              <a:r>
                <a:rPr lang="en-US" sz="2400" b="1" dirty="0"/>
                <a:t>productivity</a:t>
              </a:r>
            </a:p>
            <a:p>
              <a:pPr algn="ctr"/>
              <a:r>
                <a:rPr lang="en-US" sz="2400" b="1" dirty="0"/>
                <a:t>gains</a:t>
              </a:r>
            </a:p>
          </p:txBody>
        </p:sp>
        <p:sp>
          <p:nvSpPr>
            <p:cNvPr id="108" name="TextBox 107">
              <a:extLst>
                <a:ext uri="{FF2B5EF4-FFF2-40B4-BE49-F238E27FC236}">
                  <a16:creationId xmlns:a16="http://schemas.microsoft.com/office/drawing/2014/main" id="{7CB182FF-BF7A-9EE9-AB15-7660634E0FD9}"/>
                </a:ext>
              </a:extLst>
            </p:cNvPr>
            <p:cNvSpPr txBox="1"/>
            <p:nvPr/>
          </p:nvSpPr>
          <p:spPr>
            <a:xfrm>
              <a:off x="1690087" y="3581720"/>
              <a:ext cx="1579279" cy="830997"/>
            </a:xfrm>
            <a:prstGeom prst="rect">
              <a:avLst/>
            </a:prstGeom>
            <a:noFill/>
          </p:spPr>
          <p:txBody>
            <a:bodyPr wrap="none" rtlCol="0">
              <a:spAutoFit/>
            </a:bodyPr>
            <a:lstStyle/>
            <a:p>
              <a:pPr algn="ctr"/>
              <a:r>
                <a:rPr lang="en-US" sz="2400" b="1" dirty="0"/>
                <a:t>economic</a:t>
              </a:r>
            </a:p>
            <a:p>
              <a:pPr algn="ctr"/>
              <a:r>
                <a:rPr lang="en-US" sz="2400" b="1" dirty="0"/>
                <a:t>surplus</a:t>
              </a:r>
            </a:p>
          </p:txBody>
        </p:sp>
        <p:sp>
          <p:nvSpPr>
            <p:cNvPr id="109" name="TextBox 108">
              <a:extLst>
                <a:ext uri="{FF2B5EF4-FFF2-40B4-BE49-F238E27FC236}">
                  <a16:creationId xmlns:a16="http://schemas.microsoft.com/office/drawing/2014/main" id="{BDA7A15A-3823-3CCB-19AD-B7A76501078F}"/>
                </a:ext>
              </a:extLst>
            </p:cNvPr>
            <p:cNvSpPr txBox="1"/>
            <p:nvPr/>
          </p:nvSpPr>
          <p:spPr>
            <a:xfrm rot="3277500">
              <a:off x="5560969" y="2827693"/>
              <a:ext cx="979755" cy="369332"/>
            </a:xfrm>
            <a:prstGeom prst="rect">
              <a:avLst/>
            </a:prstGeom>
            <a:noFill/>
          </p:spPr>
          <p:txBody>
            <a:bodyPr wrap="none" rtlCol="0">
              <a:spAutoFit/>
            </a:bodyPr>
            <a:lstStyle/>
            <a:p>
              <a:r>
                <a:rPr lang="en-US" dirty="0"/>
                <a:t>enables</a:t>
              </a:r>
            </a:p>
          </p:txBody>
        </p:sp>
        <p:sp>
          <p:nvSpPr>
            <p:cNvPr id="110" name="TextBox 109">
              <a:extLst>
                <a:ext uri="{FF2B5EF4-FFF2-40B4-BE49-F238E27FC236}">
                  <a16:creationId xmlns:a16="http://schemas.microsoft.com/office/drawing/2014/main" id="{A0EB41F4-793C-255E-4ADE-7690AF32734D}"/>
                </a:ext>
              </a:extLst>
            </p:cNvPr>
            <p:cNvSpPr txBox="1"/>
            <p:nvPr/>
          </p:nvSpPr>
          <p:spPr>
            <a:xfrm rot="18269726">
              <a:off x="5464676" y="4884100"/>
              <a:ext cx="931730" cy="369332"/>
            </a:xfrm>
            <a:prstGeom prst="rect">
              <a:avLst/>
            </a:prstGeom>
            <a:noFill/>
          </p:spPr>
          <p:txBody>
            <a:bodyPr wrap="none" rtlCol="0">
              <a:spAutoFit/>
            </a:bodyPr>
            <a:lstStyle/>
            <a:p>
              <a:r>
                <a:rPr lang="en-US" dirty="0"/>
                <a:t>creates</a:t>
              </a:r>
            </a:p>
          </p:txBody>
        </p:sp>
        <p:sp>
          <p:nvSpPr>
            <p:cNvPr id="111" name="TextBox 110">
              <a:extLst>
                <a:ext uri="{FF2B5EF4-FFF2-40B4-BE49-F238E27FC236}">
                  <a16:creationId xmlns:a16="http://schemas.microsoft.com/office/drawing/2014/main" id="{459FC0E9-72A9-6F99-A797-3040DA33D96A}"/>
                </a:ext>
              </a:extLst>
            </p:cNvPr>
            <p:cNvSpPr txBox="1"/>
            <p:nvPr/>
          </p:nvSpPr>
          <p:spPr>
            <a:xfrm rot="3264655">
              <a:off x="2386523" y="4935022"/>
              <a:ext cx="1165191" cy="369332"/>
            </a:xfrm>
            <a:prstGeom prst="rect">
              <a:avLst/>
            </a:prstGeom>
            <a:noFill/>
          </p:spPr>
          <p:txBody>
            <a:bodyPr wrap="none" rtlCol="0">
              <a:spAutoFit/>
            </a:bodyPr>
            <a:lstStyle/>
            <a:p>
              <a:r>
                <a:rPr lang="en-US" dirty="0"/>
                <a:t>generates</a:t>
              </a:r>
            </a:p>
          </p:txBody>
        </p:sp>
        <p:sp>
          <p:nvSpPr>
            <p:cNvPr id="112" name="TextBox 111">
              <a:extLst>
                <a:ext uri="{FF2B5EF4-FFF2-40B4-BE49-F238E27FC236}">
                  <a16:creationId xmlns:a16="http://schemas.microsoft.com/office/drawing/2014/main" id="{11C29AA3-A727-34ED-C837-F953D100915E}"/>
                </a:ext>
              </a:extLst>
            </p:cNvPr>
            <p:cNvSpPr txBox="1"/>
            <p:nvPr/>
          </p:nvSpPr>
          <p:spPr>
            <a:xfrm rot="18072804">
              <a:off x="2526389" y="2827694"/>
              <a:ext cx="750526" cy="369332"/>
            </a:xfrm>
            <a:prstGeom prst="rect">
              <a:avLst/>
            </a:prstGeom>
            <a:noFill/>
          </p:spPr>
          <p:txBody>
            <a:bodyPr wrap="none" rtlCol="0">
              <a:spAutoFit/>
            </a:bodyPr>
            <a:lstStyle/>
            <a:p>
              <a:r>
                <a:rPr lang="en-US" dirty="0"/>
                <a:t>funds</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Inflation of Human Capital</a:t>
            </a:r>
          </a:p>
        </p:txBody>
      </p:sp>
      <p:sp>
        <p:nvSpPr>
          <p:cNvPr id="3" name="Content Placeholder 2"/>
          <p:cNvSpPr>
            <a:spLocks noGrp="1"/>
          </p:cNvSpPr>
          <p:nvPr>
            <p:ph idx="1"/>
          </p:nvPr>
        </p:nvSpPr>
        <p:spPr/>
        <p:txBody>
          <a:bodyPr>
            <a:normAutofit fontScale="92500" lnSpcReduction="10000"/>
          </a:bodyPr>
          <a:lstStyle/>
          <a:p>
            <a:pPr lvl="0"/>
            <a:r>
              <a:rPr dirty="0"/>
              <a:t>Strength in Human Capital double</a:t>
            </a:r>
            <a:r>
              <a:rPr lang="en-US" dirty="0"/>
              <a:t>-</a:t>
            </a:r>
            <a:r>
              <a:rPr dirty="0"/>
              <a:t>edged sword.</a:t>
            </a:r>
            <a:endParaRPr lang="en-US" dirty="0"/>
          </a:p>
          <a:p>
            <a:pPr lvl="1"/>
            <a:r>
              <a:rPr lang="en-GB" dirty="0" err="1"/>
              <a:t>sfide</a:t>
            </a:r>
            <a:r>
              <a:rPr lang="en-GB" dirty="0"/>
              <a:t> e </a:t>
            </a:r>
            <a:r>
              <a:rPr lang="en-GB" dirty="0" err="1"/>
              <a:t>opportunità</a:t>
            </a:r>
            <a:endParaRPr dirty="0"/>
          </a:p>
          <a:p>
            <a:pPr lvl="0"/>
            <a:endParaRPr lang="en-US" dirty="0"/>
          </a:p>
          <a:p>
            <a:pPr lvl="0"/>
            <a:r>
              <a:rPr dirty="0"/>
              <a:t>Automation creates efficiency.</a:t>
            </a:r>
            <a:endParaRPr lang="en-US" dirty="0"/>
          </a:p>
          <a:p>
            <a:pPr lvl="1"/>
            <a:r>
              <a:rPr lang="en-GB" dirty="0" err="1"/>
              <a:t>l'automazione</a:t>
            </a:r>
            <a:r>
              <a:rPr lang="en-GB" dirty="0"/>
              <a:t> </a:t>
            </a:r>
            <a:r>
              <a:rPr lang="en-GB" dirty="0" err="1"/>
              <a:t>crea</a:t>
            </a:r>
            <a:r>
              <a:rPr lang="en-GB" dirty="0"/>
              <a:t> </a:t>
            </a:r>
            <a:r>
              <a:rPr lang="en-GB" dirty="0" err="1"/>
              <a:t>efficienza</a:t>
            </a:r>
            <a:endParaRPr dirty="0"/>
          </a:p>
          <a:p>
            <a:pPr lvl="0"/>
            <a:endParaRPr lang="en-US" dirty="0"/>
          </a:p>
          <a:p>
            <a:pPr lvl="0"/>
            <a:r>
              <a:rPr dirty="0"/>
              <a:t>But skills risk becoming redundant.</a:t>
            </a:r>
            <a:endParaRPr lang="en-US" dirty="0"/>
          </a:p>
          <a:p>
            <a:pPr lvl="1"/>
            <a:r>
              <a:rPr lang="en-GB" dirty="0"/>
              <a:t>le </a:t>
            </a:r>
            <a:r>
              <a:rPr lang="en-GB" dirty="0" err="1"/>
              <a:t>competenze</a:t>
            </a:r>
            <a:r>
              <a:rPr lang="en-GB" dirty="0"/>
              <a:t> </a:t>
            </a:r>
            <a:r>
              <a:rPr lang="en-GB" dirty="0" err="1"/>
              <a:t>rischiano</a:t>
            </a:r>
            <a:r>
              <a:rPr lang="en-GB" dirty="0"/>
              <a:t> di </a:t>
            </a:r>
            <a:r>
              <a:rPr lang="en-GB" dirty="0" err="1"/>
              <a:t>diventare</a:t>
            </a:r>
            <a:r>
              <a:rPr lang="en-GB" dirty="0"/>
              <a:t> </a:t>
            </a:r>
            <a:r>
              <a:rPr lang="en-GB" dirty="0" err="1"/>
              <a:t>ridondanti</a:t>
            </a:r>
            <a:endParaRPr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2019-09-20-machine-learning-systems-design" id="{4BBEA5D6-003D-7F48-9218-38CD6919433F}" vid="{04362CFA-05D9-E34D-ACC6-3C570770D7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137</TotalTime>
  <Words>1698</Words>
  <Application>Microsoft Macintosh PowerPoint</Application>
  <PresentationFormat>On-screen Show (4:3)</PresentationFormat>
  <Paragraphs>186</Paragraphs>
  <Slides>26</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Arial</vt:lpstr>
      <vt:lpstr>Calibri</vt:lpstr>
      <vt:lpstr>Helvetica Neue</vt:lpstr>
      <vt:lpstr>Mesh</vt:lpstr>
      <vt:lpstr>AI Cannot Replace the Atomic Human</vt:lpstr>
      <vt:lpstr>Artificial General Vehicle</vt:lpstr>
      <vt:lpstr>Philosopher’s Stone</vt:lpstr>
      <vt:lpstr>PowerPoint Presentation</vt:lpstr>
      <vt:lpstr>The Attention Economy</vt:lpstr>
      <vt:lpstr>PowerPoint Presentation</vt:lpstr>
      <vt:lpstr>Human Capital Index</vt:lpstr>
      <vt:lpstr>Productivity Flywheel</vt:lpstr>
      <vt:lpstr>Inflation of Human Capital</vt:lpstr>
      <vt:lpstr>Inflation Proof Human Capital</vt:lpstr>
      <vt:lpstr>Uncertainty Principle</vt:lpstr>
      <vt:lpstr>Homo Atomicus</vt:lpstr>
      <vt:lpstr>New Productivity Paradox</vt:lpstr>
      <vt:lpstr>What’s the solution?</vt:lpstr>
      <vt:lpstr>Supply Chain of Ideas</vt:lpstr>
      <vt:lpstr>Supply Chain of Ideas</vt:lpstr>
      <vt:lpstr>Supply Chain of Ideas</vt:lpstr>
      <vt:lpstr>AI cannot replace atomic human</vt:lpstr>
      <vt:lpstr>Attention Reinvestment Flywheel</vt:lpstr>
      <vt:lpstr>Burbage Bridge</vt:lpstr>
      <vt:lpstr>Cromford Mill</vt:lpstr>
      <vt:lpstr>Distretti Industriali </vt:lpstr>
      <vt:lpstr>ai@cam</vt:lpstr>
      <vt:lpstr>ai@cam: Ispirazione dai distretti industriali</vt:lpstr>
      <vt:lpstr>Thanks!</vt:lpstr>
      <vt:lpstr>References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1</TotalTime>
  <Words>26</Words>
  <Application>Microsoft Office PowerPoint</Application>
  <PresentationFormat>On-screen Show (4:3)</PresentationFormat>
  <Paragraphs>10</Paragraphs>
  <Slides>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Office Theme</vt:lpstr>
      <vt:lpstr>Title</vt:lpstr>
      <vt:lpstr>Slide Title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Systems Design</dc:title>
  <dc:creator/>
  <cp:keywords/>
  <cp:lastModifiedBy>Neil Lawrence</cp:lastModifiedBy>
  <cp:revision>5</cp:revision>
  <dcterms:created xsi:type="dcterms:W3CDTF">2019-09-19T10:19:00Z</dcterms:created>
  <dcterms:modified xsi:type="dcterms:W3CDTF">2025-04-04T08:56:59Z</dcterms:modified>
</cp:coreProperties>
</file>